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8"/>
  </p:notesMasterIdLst>
  <p:handoutMasterIdLst>
    <p:handoutMasterId r:id="rId29"/>
  </p:handoutMasterIdLst>
  <p:sldIdLst>
    <p:sldId id="272" r:id="rId2"/>
    <p:sldId id="282" r:id="rId3"/>
    <p:sldId id="290" r:id="rId4"/>
    <p:sldId id="283" r:id="rId5"/>
    <p:sldId id="289" r:id="rId6"/>
    <p:sldId id="297" r:id="rId7"/>
    <p:sldId id="324" r:id="rId8"/>
    <p:sldId id="375" r:id="rId9"/>
    <p:sldId id="376" r:id="rId10"/>
    <p:sldId id="330" r:id="rId11"/>
    <p:sldId id="374" r:id="rId12"/>
    <p:sldId id="327" r:id="rId13"/>
    <p:sldId id="328" r:id="rId14"/>
    <p:sldId id="329" r:id="rId15"/>
    <p:sldId id="320" r:id="rId16"/>
    <p:sldId id="354" r:id="rId17"/>
    <p:sldId id="364" r:id="rId18"/>
    <p:sldId id="365" r:id="rId19"/>
    <p:sldId id="316" r:id="rId20"/>
    <p:sldId id="318" r:id="rId21"/>
    <p:sldId id="366" r:id="rId22"/>
    <p:sldId id="358" r:id="rId23"/>
    <p:sldId id="368" r:id="rId24"/>
    <p:sldId id="369" r:id="rId25"/>
    <p:sldId id="370" r:id="rId26"/>
    <p:sldId id="371" r:id="rId27"/>
  </p:sldIdLst>
  <p:sldSz cx="12192000" cy="6858000"/>
  <p:notesSz cx="6797675" cy="99282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0D0BF7-4344-443C-83D3-8BB40B651357}">
          <p14:sldIdLst>
            <p14:sldId id="272"/>
            <p14:sldId id="282"/>
            <p14:sldId id="290"/>
            <p14:sldId id="283"/>
            <p14:sldId id="289"/>
            <p14:sldId id="297"/>
            <p14:sldId id="324"/>
            <p14:sldId id="375"/>
            <p14:sldId id="376"/>
            <p14:sldId id="330"/>
            <p14:sldId id="374"/>
            <p14:sldId id="327"/>
            <p14:sldId id="328"/>
            <p14:sldId id="329"/>
            <p14:sldId id="320"/>
            <p14:sldId id="354"/>
            <p14:sldId id="364"/>
            <p14:sldId id="365"/>
            <p14:sldId id="316"/>
            <p14:sldId id="318"/>
            <p14:sldId id="366"/>
            <p14:sldId id="358"/>
            <p14:sldId id="368"/>
            <p14:sldId id="369"/>
            <p14:sldId id="370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7A6"/>
    <a:srgbClr val="3F6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4" autoAdjust="0"/>
  </p:normalViewPr>
  <p:slideViewPr>
    <p:cSldViewPr snapToGrid="0">
      <p:cViewPr varScale="1">
        <p:scale>
          <a:sx n="55" d="100"/>
          <a:sy n="55" d="100"/>
        </p:scale>
        <p:origin x="451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DAA84-088B-45CA-A8C6-628185AD928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1B5FA08-A919-4186-8240-2C218C7489DD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GESTIO</a:t>
          </a:r>
          <a:endParaRPr lang="pt-PT" i="1" dirty="0">
            <a:solidFill>
              <a:schemeClr val="tx1"/>
            </a:solidFill>
          </a:endParaRPr>
        </a:p>
      </dgm:t>
    </dgm:pt>
    <dgm:pt modelId="{4ED4A2B8-F502-41E4-998B-439C060EEB04}" type="parTrans" cxnId="{B48701B1-E7A7-4E59-AE6F-F39A639661BA}">
      <dgm:prSet/>
      <dgm:spPr/>
      <dgm:t>
        <a:bodyPr/>
        <a:lstStyle/>
        <a:p>
          <a:endParaRPr lang="pt-PT"/>
        </a:p>
      </dgm:t>
    </dgm:pt>
    <dgm:pt modelId="{0C99F6B1-5A25-44A8-9470-2BDF6B5AA2C5}" type="sibTrans" cxnId="{B48701B1-E7A7-4E59-AE6F-F39A639661B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7BA194B3-C778-4B92-A262-D7186617CF50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GERERE</a:t>
          </a:r>
          <a:endParaRPr lang="pt-PT" i="1" dirty="0">
            <a:solidFill>
              <a:schemeClr val="tx1"/>
            </a:solidFill>
          </a:endParaRPr>
        </a:p>
      </dgm:t>
    </dgm:pt>
    <dgm:pt modelId="{8CC35212-5FC6-4A55-8D4F-DA1857B1AD10}" type="parTrans" cxnId="{B02511A4-3D7D-4D3D-83FC-2EF494CB39AE}">
      <dgm:prSet/>
      <dgm:spPr/>
      <dgm:t>
        <a:bodyPr/>
        <a:lstStyle/>
        <a:p>
          <a:endParaRPr lang="pt-PT"/>
        </a:p>
      </dgm:t>
    </dgm:pt>
    <dgm:pt modelId="{CDDCF2CA-3888-43C8-8832-13C5D3F88D91}" type="sibTrans" cxnId="{B02511A4-3D7D-4D3D-83FC-2EF494CB39A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D5F737F9-7FCB-43CD-992E-6CF2FDCEFEC6}">
      <dgm:prSet phldrT="[Text]"/>
      <dgm:spPr/>
      <dgm:t>
        <a:bodyPr/>
        <a:lstStyle/>
        <a:p>
          <a:r>
            <a:rPr lang="pt-PT" dirty="0">
              <a:solidFill>
                <a:schemeClr val="tx1"/>
              </a:solidFill>
            </a:rPr>
            <a:t>Gestão</a:t>
          </a:r>
        </a:p>
      </dgm:t>
    </dgm:pt>
    <dgm:pt modelId="{9E73D4C9-B1AD-489D-8CDC-AFA4AA369D59}" type="parTrans" cxnId="{A7216999-07A0-42FC-ADF6-CB1166A5643D}">
      <dgm:prSet/>
      <dgm:spPr/>
      <dgm:t>
        <a:bodyPr/>
        <a:lstStyle/>
        <a:p>
          <a:endParaRPr lang="pt-PT"/>
        </a:p>
      </dgm:t>
    </dgm:pt>
    <dgm:pt modelId="{225A0913-0AA9-40D3-A2EC-E9AC79092DD8}" type="sibTrans" cxnId="{A7216999-07A0-42FC-ADF6-CB1166A5643D}">
      <dgm:prSet/>
      <dgm:spPr/>
      <dgm:t>
        <a:bodyPr/>
        <a:lstStyle/>
        <a:p>
          <a:endParaRPr lang="pt-PT"/>
        </a:p>
      </dgm:t>
    </dgm:pt>
    <dgm:pt modelId="{B392F229-D9B3-43F7-BF0A-7E1B438DD853}" type="pres">
      <dgm:prSet presAssocID="{E92DAA84-088B-45CA-A8C6-628185AD928A}" presName="Name0" presStyleCnt="0">
        <dgm:presLayoutVars>
          <dgm:dir val="rev"/>
          <dgm:resizeHandles val="exact"/>
        </dgm:presLayoutVars>
      </dgm:prSet>
      <dgm:spPr/>
    </dgm:pt>
    <dgm:pt modelId="{4828EF73-68A9-4444-B543-51168689C6C4}" type="pres">
      <dgm:prSet presAssocID="{E92DAA84-088B-45CA-A8C6-628185AD928A}" presName="vNodes" presStyleCnt="0"/>
      <dgm:spPr/>
    </dgm:pt>
    <dgm:pt modelId="{7C3D33E4-5774-47D7-B7FF-883724627624}" type="pres">
      <dgm:prSet presAssocID="{61B5FA08-A919-4186-8240-2C218C7489D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D9FCF7-09DC-481C-8F8E-BE8ED2B8A82A}" type="pres">
      <dgm:prSet presAssocID="{0C99F6B1-5A25-44A8-9470-2BDF6B5AA2C5}" presName="spacerT" presStyleCnt="0"/>
      <dgm:spPr/>
    </dgm:pt>
    <dgm:pt modelId="{A30FEE74-C785-4B07-9A60-5B3FAEFAE0FE}" type="pres">
      <dgm:prSet presAssocID="{0C99F6B1-5A25-44A8-9470-2BDF6B5AA2C5}" presName="sibTrans" presStyleLbl="sibTrans2D1" presStyleIdx="0" presStyleCnt="2"/>
      <dgm:spPr/>
      <dgm:t>
        <a:bodyPr/>
        <a:lstStyle/>
        <a:p>
          <a:endParaRPr lang="pt-BR"/>
        </a:p>
      </dgm:t>
    </dgm:pt>
    <dgm:pt modelId="{BD37B78F-4C88-4E85-AC9B-8FC4010A717A}" type="pres">
      <dgm:prSet presAssocID="{0C99F6B1-5A25-44A8-9470-2BDF6B5AA2C5}" presName="spacerB" presStyleCnt="0"/>
      <dgm:spPr/>
    </dgm:pt>
    <dgm:pt modelId="{B488E628-FBC9-40CA-A382-DAD9EE3398EA}" type="pres">
      <dgm:prSet presAssocID="{7BA194B3-C778-4B92-A262-D7186617CF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B411DD-5D79-4E80-B0AC-502A2AA37720}" type="pres">
      <dgm:prSet presAssocID="{E92DAA84-088B-45CA-A8C6-628185AD928A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C06DA25E-3210-4058-829E-D37DBB9D0E76}" type="pres">
      <dgm:prSet presAssocID="{E92DAA84-088B-45CA-A8C6-628185AD928A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FCAF48C0-3517-4413-8E7E-5788A42AB63A}" type="pres">
      <dgm:prSet presAssocID="{E92DAA84-088B-45CA-A8C6-628185AD928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2511A4-3D7D-4D3D-83FC-2EF494CB39AE}" srcId="{E92DAA84-088B-45CA-A8C6-628185AD928A}" destId="{7BA194B3-C778-4B92-A262-D7186617CF50}" srcOrd="1" destOrd="0" parTransId="{8CC35212-5FC6-4A55-8D4F-DA1857B1AD10}" sibTransId="{CDDCF2CA-3888-43C8-8832-13C5D3F88D91}"/>
    <dgm:cxn modelId="{8EE2D6B5-AA80-4662-A411-92CB2ED12A6D}" type="presOf" srcId="{0C99F6B1-5A25-44A8-9470-2BDF6B5AA2C5}" destId="{A30FEE74-C785-4B07-9A60-5B3FAEFAE0FE}" srcOrd="0" destOrd="0" presId="urn:microsoft.com/office/officeart/2005/8/layout/equation2"/>
    <dgm:cxn modelId="{39B27D56-B11F-43E2-A729-FD411DACFE95}" type="presOf" srcId="{E92DAA84-088B-45CA-A8C6-628185AD928A}" destId="{B392F229-D9B3-43F7-BF0A-7E1B438DD853}" srcOrd="0" destOrd="0" presId="urn:microsoft.com/office/officeart/2005/8/layout/equation2"/>
    <dgm:cxn modelId="{D4116311-3767-40F7-B153-2F46D6B136A7}" type="presOf" srcId="{CDDCF2CA-3888-43C8-8832-13C5D3F88D91}" destId="{23B411DD-5D79-4E80-B0AC-502A2AA37720}" srcOrd="0" destOrd="0" presId="urn:microsoft.com/office/officeart/2005/8/layout/equation2"/>
    <dgm:cxn modelId="{5E41BF48-9473-48E2-B84A-A6952B8AD612}" type="presOf" srcId="{61B5FA08-A919-4186-8240-2C218C7489DD}" destId="{7C3D33E4-5774-47D7-B7FF-883724627624}" srcOrd="0" destOrd="0" presId="urn:microsoft.com/office/officeart/2005/8/layout/equation2"/>
    <dgm:cxn modelId="{B48701B1-E7A7-4E59-AE6F-F39A639661BA}" srcId="{E92DAA84-088B-45CA-A8C6-628185AD928A}" destId="{61B5FA08-A919-4186-8240-2C218C7489DD}" srcOrd="0" destOrd="0" parTransId="{4ED4A2B8-F502-41E4-998B-439C060EEB04}" sibTransId="{0C99F6B1-5A25-44A8-9470-2BDF6B5AA2C5}"/>
    <dgm:cxn modelId="{7294FC52-51EC-47AA-9293-76DA3F840E24}" type="presOf" srcId="{7BA194B3-C778-4B92-A262-D7186617CF50}" destId="{B488E628-FBC9-40CA-A382-DAD9EE3398EA}" srcOrd="0" destOrd="0" presId="urn:microsoft.com/office/officeart/2005/8/layout/equation2"/>
    <dgm:cxn modelId="{A7216999-07A0-42FC-ADF6-CB1166A5643D}" srcId="{E92DAA84-088B-45CA-A8C6-628185AD928A}" destId="{D5F737F9-7FCB-43CD-992E-6CF2FDCEFEC6}" srcOrd="2" destOrd="0" parTransId="{9E73D4C9-B1AD-489D-8CDC-AFA4AA369D59}" sibTransId="{225A0913-0AA9-40D3-A2EC-E9AC79092DD8}"/>
    <dgm:cxn modelId="{722F2D65-8410-48A9-8036-19ED1AFB0B3C}" type="presOf" srcId="{D5F737F9-7FCB-43CD-992E-6CF2FDCEFEC6}" destId="{FCAF48C0-3517-4413-8E7E-5788A42AB63A}" srcOrd="0" destOrd="0" presId="urn:microsoft.com/office/officeart/2005/8/layout/equation2"/>
    <dgm:cxn modelId="{A2D4B670-8D16-4613-883A-78C12304B612}" type="presOf" srcId="{CDDCF2CA-3888-43C8-8832-13C5D3F88D91}" destId="{C06DA25E-3210-4058-829E-D37DBB9D0E76}" srcOrd="1" destOrd="0" presId="urn:microsoft.com/office/officeart/2005/8/layout/equation2"/>
    <dgm:cxn modelId="{C7C931DC-742A-4CD9-92D4-3CF445E14EB3}" type="presParOf" srcId="{B392F229-D9B3-43F7-BF0A-7E1B438DD853}" destId="{4828EF73-68A9-4444-B543-51168689C6C4}" srcOrd="0" destOrd="0" presId="urn:microsoft.com/office/officeart/2005/8/layout/equation2"/>
    <dgm:cxn modelId="{5FDCD2A2-0CDA-4EAC-B6E8-6BA7F53552BE}" type="presParOf" srcId="{4828EF73-68A9-4444-B543-51168689C6C4}" destId="{7C3D33E4-5774-47D7-B7FF-883724627624}" srcOrd="0" destOrd="0" presId="urn:microsoft.com/office/officeart/2005/8/layout/equation2"/>
    <dgm:cxn modelId="{F0F619B5-46D4-4621-A7B9-65BAB6EC96C7}" type="presParOf" srcId="{4828EF73-68A9-4444-B543-51168689C6C4}" destId="{93D9FCF7-09DC-481C-8F8E-BE8ED2B8A82A}" srcOrd="1" destOrd="0" presId="urn:microsoft.com/office/officeart/2005/8/layout/equation2"/>
    <dgm:cxn modelId="{55EFF9D0-E635-4E54-993D-7D20E41EED29}" type="presParOf" srcId="{4828EF73-68A9-4444-B543-51168689C6C4}" destId="{A30FEE74-C785-4B07-9A60-5B3FAEFAE0FE}" srcOrd="2" destOrd="0" presId="urn:microsoft.com/office/officeart/2005/8/layout/equation2"/>
    <dgm:cxn modelId="{44FE9F4B-38D4-4A9A-8C81-867D63A21202}" type="presParOf" srcId="{4828EF73-68A9-4444-B543-51168689C6C4}" destId="{BD37B78F-4C88-4E85-AC9B-8FC4010A717A}" srcOrd="3" destOrd="0" presId="urn:microsoft.com/office/officeart/2005/8/layout/equation2"/>
    <dgm:cxn modelId="{31420F02-7CDD-4373-87A5-AC0BE48FCD80}" type="presParOf" srcId="{4828EF73-68A9-4444-B543-51168689C6C4}" destId="{B488E628-FBC9-40CA-A382-DAD9EE3398EA}" srcOrd="4" destOrd="0" presId="urn:microsoft.com/office/officeart/2005/8/layout/equation2"/>
    <dgm:cxn modelId="{F9A76F07-85F2-481F-A53D-04543BCCC0A1}" type="presParOf" srcId="{B392F229-D9B3-43F7-BF0A-7E1B438DD853}" destId="{23B411DD-5D79-4E80-B0AC-502A2AA37720}" srcOrd="1" destOrd="0" presId="urn:microsoft.com/office/officeart/2005/8/layout/equation2"/>
    <dgm:cxn modelId="{E16BACCD-CDAB-41EB-80C7-5A980B32773B}" type="presParOf" srcId="{23B411DD-5D79-4E80-B0AC-502A2AA37720}" destId="{C06DA25E-3210-4058-829E-D37DBB9D0E76}" srcOrd="0" destOrd="0" presId="urn:microsoft.com/office/officeart/2005/8/layout/equation2"/>
    <dgm:cxn modelId="{060694A4-95AA-4122-9984-7962692FBFA5}" type="presParOf" srcId="{B392F229-D9B3-43F7-BF0A-7E1B438DD853}" destId="{FCAF48C0-3517-4413-8E7E-5788A42AB63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5676B-8EC1-4AD0-A4B4-5134686DE0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24C8B8B-A299-4D28-AC66-2E1B5224CD6E}">
      <dgm:prSet phldrT="[Text]"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Processo</a:t>
          </a:r>
        </a:p>
      </dgm:t>
    </dgm:pt>
    <dgm:pt modelId="{E74B6E71-1491-4560-8C0B-4700C732E8A4}" type="parTrans" cxnId="{274F8F06-FE6E-40A6-A122-005844E55F18}">
      <dgm:prSet/>
      <dgm:spPr/>
      <dgm:t>
        <a:bodyPr/>
        <a:lstStyle/>
        <a:p>
          <a:endParaRPr lang="pt-PT"/>
        </a:p>
      </dgm:t>
    </dgm:pt>
    <dgm:pt modelId="{6593C4DE-CAAB-423A-B264-6531F2E76E49}" type="sibTrans" cxnId="{274F8F06-FE6E-40A6-A122-005844E55F1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21A6DC1A-F6EC-4873-9B66-45736E38136D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Recursos</a:t>
          </a:r>
        </a:p>
      </dgm:t>
    </dgm:pt>
    <dgm:pt modelId="{27C134AE-1915-44EC-9E8B-7C9076E01693}" type="parTrans" cxnId="{3E9A7EDC-FA88-48E0-BF96-FA3FD5A2464E}">
      <dgm:prSet/>
      <dgm:spPr/>
      <dgm:t>
        <a:bodyPr/>
        <a:lstStyle/>
        <a:p>
          <a:endParaRPr lang="pt-PT"/>
        </a:p>
      </dgm:t>
    </dgm:pt>
    <dgm:pt modelId="{FE84719E-0261-4A42-8822-7CA577B2CD08}" type="sibTrans" cxnId="{3E9A7EDC-FA88-48E0-BF96-FA3FD5A246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02574BD-4C0A-4EBB-8D18-BD09903E0348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Resultados/alcançar Objectivos</a:t>
          </a:r>
        </a:p>
      </dgm:t>
    </dgm:pt>
    <dgm:pt modelId="{DCC764E0-3758-4216-A7A4-E1BA7F1D4B14}" type="parTrans" cxnId="{FB8EA87F-F9A3-4A9C-A72B-D05A69580B69}">
      <dgm:prSet/>
      <dgm:spPr/>
      <dgm:t>
        <a:bodyPr/>
        <a:lstStyle/>
        <a:p>
          <a:endParaRPr lang="pt-PT"/>
        </a:p>
      </dgm:t>
    </dgm:pt>
    <dgm:pt modelId="{A3E83446-396A-4C6D-AE99-38C27AD89628}" type="sibTrans" cxnId="{FB8EA87F-F9A3-4A9C-A72B-D05A69580B69}">
      <dgm:prSet/>
      <dgm:spPr/>
      <dgm:t>
        <a:bodyPr/>
        <a:lstStyle/>
        <a:p>
          <a:endParaRPr lang="pt-PT"/>
        </a:p>
      </dgm:t>
    </dgm:pt>
    <dgm:pt modelId="{62DB81CF-882A-48F2-959B-6D3F3B61FC9B}">
      <dgm:prSet custT="1"/>
      <dgm:spPr/>
      <dgm:t>
        <a:bodyPr/>
        <a:lstStyle/>
        <a:p>
          <a:r>
            <a:rPr lang="pt-PT" sz="2100" dirty="0">
              <a:solidFill>
                <a:schemeClr val="tx1"/>
              </a:solidFill>
            </a:rPr>
            <a:t>Eficiência e eficácia</a:t>
          </a:r>
        </a:p>
      </dgm:t>
    </dgm:pt>
    <dgm:pt modelId="{0429424D-31DB-410D-B179-847560BCDCCC}" type="parTrans" cxnId="{80215231-FEE8-4774-B56A-9E2BCAD15AED}">
      <dgm:prSet/>
      <dgm:spPr/>
      <dgm:t>
        <a:bodyPr/>
        <a:lstStyle/>
        <a:p>
          <a:endParaRPr lang="pt-PT"/>
        </a:p>
      </dgm:t>
    </dgm:pt>
    <dgm:pt modelId="{A45A706A-B0E0-4C5F-8E11-2198D492B8C8}" type="sibTrans" cxnId="{80215231-FEE8-4774-B56A-9E2BCAD15AE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8D96B03D-D35A-4A4B-82BB-86154F93657E}">
      <dgm:prSet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Funções de gestão</a:t>
          </a:r>
        </a:p>
      </dgm:t>
    </dgm:pt>
    <dgm:pt modelId="{FD7B4342-7E0D-452F-A845-FC22440F360D}" type="parTrans" cxnId="{AF19CD69-C674-4DA3-BB63-F53E3CD1EDC6}">
      <dgm:prSet/>
      <dgm:spPr/>
      <dgm:t>
        <a:bodyPr/>
        <a:lstStyle/>
        <a:p>
          <a:endParaRPr lang="pt-PT"/>
        </a:p>
      </dgm:t>
    </dgm:pt>
    <dgm:pt modelId="{83C77BB0-B552-45D0-9DCD-1EE2C5562190}" type="sibTrans" cxnId="{AF19CD69-C674-4DA3-BB63-F53E3CD1EDC6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5DE187C-E2C8-4457-9C30-6A65088D792A}" type="pres">
      <dgm:prSet presAssocID="{CC75676B-8EC1-4AD0-A4B4-5134686DE0E2}" presName="Name0" presStyleCnt="0">
        <dgm:presLayoutVars>
          <dgm:dir/>
          <dgm:resizeHandles val="exact"/>
        </dgm:presLayoutVars>
      </dgm:prSet>
      <dgm:spPr/>
    </dgm:pt>
    <dgm:pt modelId="{9D1A4AE7-320A-40DB-BCE0-54C7217FC6BB}" type="pres">
      <dgm:prSet presAssocID="{824C8B8B-A299-4D28-AC66-2E1B5224CD6E}" presName="node" presStyleLbl="node1" presStyleIdx="0" presStyleCnt="5" custScaleX="894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DFD724-9686-404B-BE6F-72CEA3A5ED74}" type="pres">
      <dgm:prSet presAssocID="{6593C4DE-CAAB-423A-B264-6531F2E76E49}" presName="sibTrans" presStyleLbl="sibTrans2D1" presStyleIdx="0" presStyleCnt="4"/>
      <dgm:spPr/>
      <dgm:t>
        <a:bodyPr/>
        <a:lstStyle/>
        <a:p>
          <a:endParaRPr lang="pt-BR"/>
        </a:p>
      </dgm:t>
    </dgm:pt>
    <dgm:pt modelId="{F863A16A-2DD6-465D-8115-CB3BA4C4BBCF}" type="pres">
      <dgm:prSet presAssocID="{6593C4DE-CAAB-423A-B264-6531F2E76E49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6B951500-AA26-4F68-8F29-54A42915648E}" type="pres">
      <dgm:prSet presAssocID="{62DB81CF-882A-48F2-959B-6D3F3B61FC9B}" presName="node" presStyleLbl="node1" presStyleIdx="1" presStyleCnt="5" custScaleX="1309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B0782-C7A8-464F-9600-7EC0E3F4CE59}" type="pres">
      <dgm:prSet presAssocID="{A45A706A-B0E0-4C5F-8E11-2198D492B8C8}" presName="sibTrans" presStyleLbl="sibTrans2D1" presStyleIdx="1" presStyleCnt="4"/>
      <dgm:spPr/>
      <dgm:t>
        <a:bodyPr/>
        <a:lstStyle/>
        <a:p>
          <a:endParaRPr lang="pt-BR"/>
        </a:p>
      </dgm:t>
    </dgm:pt>
    <dgm:pt modelId="{5CC752BA-3FC7-402B-BC30-9144B9B34621}" type="pres">
      <dgm:prSet presAssocID="{A45A706A-B0E0-4C5F-8E11-2198D492B8C8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2DE9AFA7-4614-4C93-8FEC-0B81BE8C813A}" type="pres">
      <dgm:prSet presAssocID="{8D96B03D-D35A-4A4B-82BB-86154F9365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51A6F0-621A-48B2-910D-8A6260C7D095}" type="pres">
      <dgm:prSet presAssocID="{83C77BB0-B552-45D0-9DCD-1EE2C5562190}" presName="sibTrans" presStyleLbl="sibTrans2D1" presStyleIdx="2" presStyleCnt="4"/>
      <dgm:spPr/>
      <dgm:t>
        <a:bodyPr/>
        <a:lstStyle/>
        <a:p>
          <a:endParaRPr lang="pt-BR"/>
        </a:p>
      </dgm:t>
    </dgm:pt>
    <dgm:pt modelId="{6DB2E77F-F81F-44BE-9BD3-4AD9F0228B49}" type="pres">
      <dgm:prSet presAssocID="{83C77BB0-B552-45D0-9DCD-1EE2C5562190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944F883E-7336-4617-96C7-A48E92489790}" type="pres">
      <dgm:prSet presAssocID="{21A6DC1A-F6EC-4873-9B66-45736E38136D}" presName="node" presStyleLbl="node1" presStyleIdx="3" presStyleCnt="5" custScaleX="1143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D501C8-873F-437D-BA3F-1F83B593DA57}" type="pres">
      <dgm:prSet presAssocID="{FE84719E-0261-4A42-8822-7CA577B2CD08}" presName="sibTrans" presStyleLbl="sibTrans2D1" presStyleIdx="3" presStyleCnt="4"/>
      <dgm:spPr/>
      <dgm:t>
        <a:bodyPr/>
        <a:lstStyle/>
        <a:p>
          <a:endParaRPr lang="pt-BR"/>
        </a:p>
      </dgm:t>
    </dgm:pt>
    <dgm:pt modelId="{D99B9897-9FB3-4AE4-965F-3A542FD8AAEA}" type="pres">
      <dgm:prSet presAssocID="{FE84719E-0261-4A42-8822-7CA577B2CD08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59A02CB3-82FC-4D6B-8765-612F8C58731A}" type="pres">
      <dgm:prSet presAssocID="{502574BD-4C0A-4EBB-8D18-BD09903E0348}" presName="node" presStyleLbl="node1" presStyleIdx="4" presStyleCnt="5" custScaleX="1468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803623E-EC93-48B8-A1A7-FC8EA5B052AE}" type="presOf" srcId="{CC75676B-8EC1-4AD0-A4B4-5134686DE0E2}" destId="{55DE187C-E2C8-4457-9C30-6A65088D792A}" srcOrd="0" destOrd="0" presId="urn:microsoft.com/office/officeart/2005/8/layout/process1"/>
    <dgm:cxn modelId="{3E9A7EDC-FA88-48E0-BF96-FA3FD5A2464E}" srcId="{CC75676B-8EC1-4AD0-A4B4-5134686DE0E2}" destId="{21A6DC1A-F6EC-4873-9B66-45736E38136D}" srcOrd="3" destOrd="0" parTransId="{27C134AE-1915-44EC-9E8B-7C9076E01693}" sibTransId="{FE84719E-0261-4A42-8822-7CA577B2CD08}"/>
    <dgm:cxn modelId="{DA5BB0E7-4CA1-4622-977E-3395A1E4A28D}" type="presOf" srcId="{824C8B8B-A299-4D28-AC66-2E1B5224CD6E}" destId="{9D1A4AE7-320A-40DB-BCE0-54C7217FC6BB}" srcOrd="0" destOrd="0" presId="urn:microsoft.com/office/officeart/2005/8/layout/process1"/>
    <dgm:cxn modelId="{706EBA91-E643-428A-A49D-2CFDC0D22792}" type="presOf" srcId="{83C77BB0-B552-45D0-9DCD-1EE2C5562190}" destId="{B651A6F0-621A-48B2-910D-8A6260C7D095}" srcOrd="0" destOrd="0" presId="urn:microsoft.com/office/officeart/2005/8/layout/process1"/>
    <dgm:cxn modelId="{917D4EDF-94B9-4233-A8F7-67C58D50CB92}" type="presOf" srcId="{6593C4DE-CAAB-423A-B264-6531F2E76E49}" destId="{94DFD724-9686-404B-BE6F-72CEA3A5ED74}" srcOrd="0" destOrd="0" presId="urn:microsoft.com/office/officeart/2005/8/layout/process1"/>
    <dgm:cxn modelId="{79AA2BDA-FA68-45FC-AB73-577E1F8EB604}" type="presOf" srcId="{62DB81CF-882A-48F2-959B-6D3F3B61FC9B}" destId="{6B951500-AA26-4F68-8F29-54A42915648E}" srcOrd="0" destOrd="0" presId="urn:microsoft.com/office/officeart/2005/8/layout/process1"/>
    <dgm:cxn modelId="{EDB22E2F-AFFF-42F3-9D5B-A51B5E1A467A}" type="presOf" srcId="{FE84719E-0261-4A42-8822-7CA577B2CD08}" destId="{D99B9897-9FB3-4AE4-965F-3A542FD8AAEA}" srcOrd="1" destOrd="0" presId="urn:microsoft.com/office/officeart/2005/8/layout/process1"/>
    <dgm:cxn modelId="{8C954753-8140-4530-B256-549A61915AC2}" type="presOf" srcId="{8D96B03D-D35A-4A4B-82BB-86154F93657E}" destId="{2DE9AFA7-4614-4C93-8FEC-0B81BE8C813A}" srcOrd="0" destOrd="0" presId="urn:microsoft.com/office/officeart/2005/8/layout/process1"/>
    <dgm:cxn modelId="{01D33BCD-C00D-432F-B7FE-0DABFAD29A9F}" type="presOf" srcId="{6593C4DE-CAAB-423A-B264-6531F2E76E49}" destId="{F863A16A-2DD6-465D-8115-CB3BA4C4BBCF}" srcOrd="1" destOrd="0" presId="urn:microsoft.com/office/officeart/2005/8/layout/process1"/>
    <dgm:cxn modelId="{80215231-FEE8-4774-B56A-9E2BCAD15AED}" srcId="{CC75676B-8EC1-4AD0-A4B4-5134686DE0E2}" destId="{62DB81CF-882A-48F2-959B-6D3F3B61FC9B}" srcOrd="1" destOrd="0" parTransId="{0429424D-31DB-410D-B179-847560BCDCCC}" sibTransId="{A45A706A-B0E0-4C5F-8E11-2198D492B8C8}"/>
    <dgm:cxn modelId="{274F8F06-FE6E-40A6-A122-005844E55F18}" srcId="{CC75676B-8EC1-4AD0-A4B4-5134686DE0E2}" destId="{824C8B8B-A299-4D28-AC66-2E1B5224CD6E}" srcOrd="0" destOrd="0" parTransId="{E74B6E71-1491-4560-8C0B-4700C732E8A4}" sibTransId="{6593C4DE-CAAB-423A-B264-6531F2E76E49}"/>
    <dgm:cxn modelId="{2951E006-2F86-40E1-B966-EC8516643183}" type="presOf" srcId="{A45A706A-B0E0-4C5F-8E11-2198D492B8C8}" destId="{900B0782-C7A8-464F-9600-7EC0E3F4CE59}" srcOrd="0" destOrd="0" presId="urn:microsoft.com/office/officeart/2005/8/layout/process1"/>
    <dgm:cxn modelId="{601849C9-A08E-4731-9750-E5297B5A7328}" type="presOf" srcId="{83C77BB0-B552-45D0-9DCD-1EE2C5562190}" destId="{6DB2E77F-F81F-44BE-9BD3-4AD9F0228B49}" srcOrd="1" destOrd="0" presId="urn:microsoft.com/office/officeart/2005/8/layout/process1"/>
    <dgm:cxn modelId="{FB8EA87F-F9A3-4A9C-A72B-D05A69580B69}" srcId="{CC75676B-8EC1-4AD0-A4B4-5134686DE0E2}" destId="{502574BD-4C0A-4EBB-8D18-BD09903E0348}" srcOrd="4" destOrd="0" parTransId="{DCC764E0-3758-4216-A7A4-E1BA7F1D4B14}" sibTransId="{A3E83446-396A-4C6D-AE99-38C27AD89628}"/>
    <dgm:cxn modelId="{AF19CD69-C674-4DA3-BB63-F53E3CD1EDC6}" srcId="{CC75676B-8EC1-4AD0-A4B4-5134686DE0E2}" destId="{8D96B03D-D35A-4A4B-82BB-86154F93657E}" srcOrd="2" destOrd="0" parTransId="{FD7B4342-7E0D-452F-A845-FC22440F360D}" sibTransId="{83C77BB0-B552-45D0-9DCD-1EE2C5562190}"/>
    <dgm:cxn modelId="{5F3DD36D-8759-4B1A-8758-89DDAA3AFD92}" type="presOf" srcId="{502574BD-4C0A-4EBB-8D18-BD09903E0348}" destId="{59A02CB3-82FC-4D6B-8765-612F8C58731A}" srcOrd="0" destOrd="0" presId="urn:microsoft.com/office/officeart/2005/8/layout/process1"/>
    <dgm:cxn modelId="{5BC0EEFD-FD0B-4D0D-84B8-C98CFEDFA96C}" type="presOf" srcId="{FE84719E-0261-4A42-8822-7CA577B2CD08}" destId="{E9D501C8-873F-437D-BA3F-1F83B593DA57}" srcOrd="0" destOrd="0" presId="urn:microsoft.com/office/officeart/2005/8/layout/process1"/>
    <dgm:cxn modelId="{2792372E-3F43-4193-9E9F-95639F7DE03D}" type="presOf" srcId="{21A6DC1A-F6EC-4873-9B66-45736E38136D}" destId="{944F883E-7336-4617-96C7-A48E92489790}" srcOrd="0" destOrd="0" presId="urn:microsoft.com/office/officeart/2005/8/layout/process1"/>
    <dgm:cxn modelId="{3653418F-1E08-49A3-B83E-839B36604C43}" type="presOf" srcId="{A45A706A-B0E0-4C5F-8E11-2198D492B8C8}" destId="{5CC752BA-3FC7-402B-BC30-9144B9B34621}" srcOrd="1" destOrd="0" presId="urn:microsoft.com/office/officeart/2005/8/layout/process1"/>
    <dgm:cxn modelId="{410CB44B-AB29-4938-9D86-E93B59452F50}" type="presParOf" srcId="{55DE187C-E2C8-4457-9C30-6A65088D792A}" destId="{9D1A4AE7-320A-40DB-BCE0-54C7217FC6BB}" srcOrd="0" destOrd="0" presId="urn:microsoft.com/office/officeart/2005/8/layout/process1"/>
    <dgm:cxn modelId="{A6885BC4-B12D-4676-A37C-220A3EFA3866}" type="presParOf" srcId="{55DE187C-E2C8-4457-9C30-6A65088D792A}" destId="{94DFD724-9686-404B-BE6F-72CEA3A5ED74}" srcOrd="1" destOrd="0" presId="urn:microsoft.com/office/officeart/2005/8/layout/process1"/>
    <dgm:cxn modelId="{98E7046C-8B53-4090-8D22-B1ECBF253518}" type="presParOf" srcId="{94DFD724-9686-404B-BE6F-72CEA3A5ED74}" destId="{F863A16A-2DD6-465D-8115-CB3BA4C4BBCF}" srcOrd="0" destOrd="0" presId="urn:microsoft.com/office/officeart/2005/8/layout/process1"/>
    <dgm:cxn modelId="{888D5D86-D3E1-46ED-9758-1544426C08A5}" type="presParOf" srcId="{55DE187C-E2C8-4457-9C30-6A65088D792A}" destId="{6B951500-AA26-4F68-8F29-54A42915648E}" srcOrd="2" destOrd="0" presId="urn:microsoft.com/office/officeart/2005/8/layout/process1"/>
    <dgm:cxn modelId="{E18604B0-7129-4D40-9EC5-A6D7BE869F95}" type="presParOf" srcId="{55DE187C-E2C8-4457-9C30-6A65088D792A}" destId="{900B0782-C7A8-464F-9600-7EC0E3F4CE59}" srcOrd="3" destOrd="0" presId="urn:microsoft.com/office/officeart/2005/8/layout/process1"/>
    <dgm:cxn modelId="{8383EB81-94FC-4E92-BF6C-160DCBD1BBDA}" type="presParOf" srcId="{900B0782-C7A8-464F-9600-7EC0E3F4CE59}" destId="{5CC752BA-3FC7-402B-BC30-9144B9B34621}" srcOrd="0" destOrd="0" presId="urn:microsoft.com/office/officeart/2005/8/layout/process1"/>
    <dgm:cxn modelId="{5CD74248-D4A3-4511-B3C9-752D2F38D3DA}" type="presParOf" srcId="{55DE187C-E2C8-4457-9C30-6A65088D792A}" destId="{2DE9AFA7-4614-4C93-8FEC-0B81BE8C813A}" srcOrd="4" destOrd="0" presId="urn:microsoft.com/office/officeart/2005/8/layout/process1"/>
    <dgm:cxn modelId="{23BC1E05-04A9-48C0-B3CA-A01B046D8B26}" type="presParOf" srcId="{55DE187C-E2C8-4457-9C30-6A65088D792A}" destId="{B651A6F0-621A-48B2-910D-8A6260C7D095}" srcOrd="5" destOrd="0" presId="urn:microsoft.com/office/officeart/2005/8/layout/process1"/>
    <dgm:cxn modelId="{C02620F5-A7AD-485E-A099-0A22DF624068}" type="presParOf" srcId="{B651A6F0-621A-48B2-910D-8A6260C7D095}" destId="{6DB2E77F-F81F-44BE-9BD3-4AD9F0228B49}" srcOrd="0" destOrd="0" presId="urn:microsoft.com/office/officeart/2005/8/layout/process1"/>
    <dgm:cxn modelId="{02D8695D-9D8E-4906-81C6-1A7E59C33441}" type="presParOf" srcId="{55DE187C-E2C8-4457-9C30-6A65088D792A}" destId="{944F883E-7336-4617-96C7-A48E92489790}" srcOrd="6" destOrd="0" presId="urn:microsoft.com/office/officeart/2005/8/layout/process1"/>
    <dgm:cxn modelId="{ADEDE795-0FB4-4340-84BF-B8137AF1FE8C}" type="presParOf" srcId="{55DE187C-E2C8-4457-9C30-6A65088D792A}" destId="{E9D501C8-873F-437D-BA3F-1F83B593DA57}" srcOrd="7" destOrd="0" presId="urn:microsoft.com/office/officeart/2005/8/layout/process1"/>
    <dgm:cxn modelId="{F841CB5D-0B2F-4163-94A3-63E4B6BB2CA9}" type="presParOf" srcId="{E9D501C8-873F-437D-BA3F-1F83B593DA57}" destId="{D99B9897-9FB3-4AE4-965F-3A542FD8AAEA}" srcOrd="0" destOrd="0" presId="urn:microsoft.com/office/officeart/2005/8/layout/process1"/>
    <dgm:cxn modelId="{581AD586-2D12-4D4E-BB1C-C7B620DE6928}" type="presParOf" srcId="{55DE187C-E2C8-4457-9C30-6A65088D792A}" destId="{59A02CB3-82FC-4D6B-8765-612F8C58731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D33E4-5774-47D7-B7FF-883724627624}">
      <dsp:nvSpPr>
        <dsp:cNvPr id="0" name=""/>
        <dsp:cNvSpPr/>
      </dsp:nvSpPr>
      <dsp:spPr>
        <a:xfrm>
          <a:off x="5643562" y="1963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200" b="0" i="1" kern="1200" dirty="0">
              <a:solidFill>
                <a:schemeClr val="tx1"/>
              </a:solidFill>
            </a:rPr>
            <a:t>GESTIO</a:t>
          </a:r>
          <a:endParaRPr lang="pt-PT" sz="3200" i="1" kern="1200" dirty="0">
            <a:solidFill>
              <a:schemeClr val="tx1"/>
            </a:solidFill>
          </a:endParaRPr>
        </a:p>
      </dsp:txBody>
      <dsp:txXfrm>
        <a:off x="5932714" y="291115"/>
        <a:ext cx="1396149" cy="1396149"/>
      </dsp:txXfrm>
    </dsp:sp>
    <dsp:sp modelId="{A30FEE74-C785-4B07-9A60-5B3FAEFAE0FE}">
      <dsp:nvSpPr>
        <dsp:cNvPr id="0" name=""/>
        <dsp:cNvSpPr/>
      </dsp:nvSpPr>
      <dsp:spPr>
        <a:xfrm>
          <a:off x="6058197" y="2136742"/>
          <a:ext cx="1145182" cy="1145182"/>
        </a:xfrm>
        <a:prstGeom prst="mathPlus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000" kern="1200"/>
        </a:p>
      </dsp:txBody>
      <dsp:txXfrm>
        <a:off x="6209991" y="2574660"/>
        <a:ext cx="841594" cy="269346"/>
      </dsp:txXfrm>
    </dsp:sp>
    <dsp:sp modelId="{B488E628-FBC9-40CA-A382-DAD9EE3398EA}">
      <dsp:nvSpPr>
        <dsp:cNvPr id="0" name=""/>
        <dsp:cNvSpPr/>
      </dsp:nvSpPr>
      <dsp:spPr>
        <a:xfrm>
          <a:off x="5643562" y="3442250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200" b="0" i="1" kern="1200" dirty="0">
              <a:solidFill>
                <a:schemeClr val="tx1"/>
              </a:solidFill>
            </a:rPr>
            <a:t>GERERE</a:t>
          </a:r>
          <a:endParaRPr lang="pt-PT" sz="3200" i="1" kern="1200" dirty="0">
            <a:solidFill>
              <a:schemeClr val="tx1"/>
            </a:solidFill>
          </a:endParaRPr>
        </a:p>
      </dsp:txBody>
      <dsp:txXfrm>
        <a:off x="5932714" y="3731402"/>
        <a:ext cx="1396149" cy="1396149"/>
      </dsp:txXfrm>
    </dsp:sp>
    <dsp:sp modelId="{23B411DD-5D79-4E80-B0AC-502A2AA37720}">
      <dsp:nvSpPr>
        <dsp:cNvPr id="0" name=""/>
        <dsp:cNvSpPr/>
      </dsp:nvSpPr>
      <dsp:spPr>
        <a:xfrm rot="10800000">
          <a:off x="4719518" y="2342085"/>
          <a:ext cx="627876" cy="734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600" kern="1200"/>
        </a:p>
      </dsp:txBody>
      <dsp:txXfrm rot="10800000">
        <a:off x="4907881" y="2488984"/>
        <a:ext cx="439513" cy="440698"/>
      </dsp:txXfrm>
    </dsp:sp>
    <dsp:sp modelId="{FCAF48C0-3517-4413-8E7E-5788A42AB63A}">
      <dsp:nvSpPr>
        <dsp:cNvPr id="0" name=""/>
        <dsp:cNvSpPr/>
      </dsp:nvSpPr>
      <dsp:spPr>
        <a:xfrm>
          <a:off x="509984" y="734880"/>
          <a:ext cx="3948906" cy="394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6500" kern="1200" dirty="0">
              <a:solidFill>
                <a:schemeClr val="tx1"/>
              </a:solidFill>
            </a:rPr>
            <a:t>Gestão</a:t>
          </a:r>
        </a:p>
      </dsp:txBody>
      <dsp:txXfrm>
        <a:off x="1088288" y="1313184"/>
        <a:ext cx="2792298" cy="2792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4AE7-320A-40DB-BCE0-54C7217FC6BB}">
      <dsp:nvSpPr>
        <dsp:cNvPr id="0" name=""/>
        <dsp:cNvSpPr/>
      </dsp:nvSpPr>
      <dsp:spPr>
        <a:xfrm>
          <a:off x="8631" y="1235897"/>
          <a:ext cx="1360265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>
              <a:solidFill>
                <a:schemeClr val="tx1"/>
              </a:solidFill>
            </a:rPr>
            <a:t>Processo</a:t>
          </a:r>
        </a:p>
      </dsp:txBody>
      <dsp:txXfrm>
        <a:off x="35377" y="1262643"/>
        <a:ext cx="1306773" cy="859686"/>
      </dsp:txXfrm>
    </dsp:sp>
    <dsp:sp modelId="{94DFD724-9686-404B-BE6F-72CEA3A5ED74}">
      <dsp:nvSpPr>
        <dsp:cNvPr id="0" name=""/>
        <dsp:cNvSpPr/>
      </dsp:nvSpPr>
      <dsp:spPr>
        <a:xfrm>
          <a:off x="1520944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1520944" y="1579363"/>
        <a:ext cx="225639" cy="226246"/>
      </dsp:txXfrm>
    </dsp:sp>
    <dsp:sp modelId="{6B951500-AA26-4F68-8F29-54A42915648E}">
      <dsp:nvSpPr>
        <dsp:cNvPr id="0" name=""/>
        <dsp:cNvSpPr/>
      </dsp:nvSpPr>
      <dsp:spPr>
        <a:xfrm>
          <a:off x="1977087" y="1235897"/>
          <a:ext cx="1990655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chemeClr val="tx1"/>
              </a:solidFill>
            </a:rPr>
            <a:t>Eficiência e eficácia</a:t>
          </a:r>
        </a:p>
      </dsp:txBody>
      <dsp:txXfrm>
        <a:off x="2003833" y="1262643"/>
        <a:ext cx="1937163" cy="859686"/>
      </dsp:txXfrm>
    </dsp:sp>
    <dsp:sp modelId="{900B0782-C7A8-464F-9600-7EC0E3F4CE59}">
      <dsp:nvSpPr>
        <dsp:cNvPr id="0" name=""/>
        <dsp:cNvSpPr/>
      </dsp:nvSpPr>
      <dsp:spPr>
        <a:xfrm>
          <a:off x="4119790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4119790" y="1579363"/>
        <a:ext cx="225639" cy="226246"/>
      </dsp:txXfrm>
    </dsp:sp>
    <dsp:sp modelId="{2DE9AFA7-4614-4C93-8FEC-0B81BE8C813A}">
      <dsp:nvSpPr>
        <dsp:cNvPr id="0" name=""/>
        <dsp:cNvSpPr/>
      </dsp:nvSpPr>
      <dsp:spPr>
        <a:xfrm>
          <a:off x="4575933" y="1235897"/>
          <a:ext cx="1520477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>
              <a:solidFill>
                <a:schemeClr val="tx1"/>
              </a:solidFill>
            </a:rPr>
            <a:t>Funções de gestão</a:t>
          </a:r>
        </a:p>
      </dsp:txBody>
      <dsp:txXfrm>
        <a:off x="4602679" y="1262643"/>
        <a:ext cx="1466985" cy="859686"/>
      </dsp:txXfrm>
    </dsp:sp>
    <dsp:sp modelId="{B651A6F0-621A-48B2-910D-8A6260C7D095}">
      <dsp:nvSpPr>
        <dsp:cNvPr id="0" name=""/>
        <dsp:cNvSpPr/>
      </dsp:nvSpPr>
      <dsp:spPr>
        <a:xfrm>
          <a:off x="6248459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6248459" y="1579363"/>
        <a:ext cx="225639" cy="226246"/>
      </dsp:txXfrm>
    </dsp:sp>
    <dsp:sp modelId="{944F883E-7336-4617-96C7-A48E92489790}">
      <dsp:nvSpPr>
        <dsp:cNvPr id="0" name=""/>
        <dsp:cNvSpPr/>
      </dsp:nvSpPr>
      <dsp:spPr>
        <a:xfrm>
          <a:off x="6704602" y="1235897"/>
          <a:ext cx="1738666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1"/>
              </a:solidFill>
            </a:rPr>
            <a:t>Recursos</a:t>
          </a:r>
        </a:p>
      </dsp:txBody>
      <dsp:txXfrm>
        <a:off x="6731348" y="1262643"/>
        <a:ext cx="1685174" cy="859686"/>
      </dsp:txXfrm>
    </dsp:sp>
    <dsp:sp modelId="{E9D501C8-873F-437D-BA3F-1F83B593DA57}">
      <dsp:nvSpPr>
        <dsp:cNvPr id="0" name=""/>
        <dsp:cNvSpPr/>
      </dsp:nvSpPr>
      <dsp:spPr>
        <a:xfrm>
          <a:off x="8595316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8595316" y="1579363"/>
        <a:ext cx="225639" cy="226246"/>
      </dsp:txXfrm>
    </dsp:sp>
    <dsp:sp modelId="{59A02CB3-82FC-4D6B-8765-612F8C58731A}">
      <dsp:nvSpPr>
        <dsp:cNvPr id="0" name=""/>
        <dsp:cNvSpPr/>
      </dsp:nvSpPr>
      <dsp:spPr>
        <a:xfrm>
          <a:off x="9051460" y="1235897"/>
          <a:ext cx="2233323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1"/>
              </a:solidFill>
            </a:rPr>
            <a:t>Resultados/alcançar Objectivos</a:t>
          </a:r>
        </a:p>
      </dsp:txBody>
      <dsp:txXfrm>
        <a:off x="9078206" y="1262643"/>
        <a:ext cx="2179831" cy="859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xmlns="" id="{839CA3F1-3FA7-7F8C-53DB-1CE3A0DAB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760C855C-5198-3AAC-5196-25EBA58068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92B545-22B2-4F51-9746-7254F3446D18}" type="datetimeFigureOut">
              <a:rPr lang="pt-PT"/>
              <a:pPr>
                <a:defRPr/>
              </a:pPr>
              <a:t>01/08/2024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xmlns="" id="{78488728-6A7F-9AC2-9386-BA219B70D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xmlns="" id="{39AB4547-400A-7022-713D-8B7EE21FE7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44F20A-7DBF-462D-8C34-1DD455621240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xmlns="" id="{CF8F4E0D-4E9C-F29A-AD60-3F58388399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52F3E309-D2BC-1A57-FDE1-F9C055EBC5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AE3EEF-074F-4055-9341-D1331C1D060E}" type="datetimeFigureOut">
              <a:rPr lang="pt-PT"/>
              <a:pPr>
                <a:defRPr/>
              </a:pPr>
              <a:t>01/08/2024</a:t>
            </a:fld>
            <a:endParaRPr lang="pt-PT"/>
          </a:p>
        </p:txBody>
      </p:sp>
      <p:sp>
        <p:nvSpPr>
          <p:cNvPr id="4" name="Marcador de Posição da Imagem do Diapositivo 3">
            <a:extLst>
              <a:ext uri="{FF2B5EF4-FFF2-40B4-BE49-F238E27FC236}">
                <a16:creationId xmlns:a16="http://schemas.microsoft.com/office/drawing/2014/main" xmlns="" id="{FC071BA1-4616-B372-4029-AE982C0D74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>
            <a:extLst>
              <a:ext uri="{FF2B5EF4-FFF2-40B4-BE49-F238E27FC236}">
                <a16:creationId xmlns:a16="http://schemas.microsoft.com/office/drawing/2014/main" xmlns="" id="{55DB855C-4869-AC8A-EAF0-28EEC39F5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/>
              <a:t>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210A667D-A414-9480-3A5E-93F82D7FFF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31E8C610-3D08-4A5D-F4C5-E83B05D99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7B4867-67EC-4BBB-836D-5F26B793CEF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260381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BA44AC2-CC20-17D6-8A84-B83AAC6442E2}"/>
              </a:ext>
            </a:extLst>
          </p:cNvPr>
          <p:cNvSpPr/>
          <p:nvPr/>
        </p:nvSpPr>
        <p:spPr>
          <a:xfrm>
            <a:off x="446088" y="3086100"/>
            <a:ext cx="11263312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74B39E9-2480-0965-5BAB-CD605E27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C147B38-D2C0-4299-8DF6-2F9726C0D9DB}" type="datetime1">
              <a:rPr lang="pt-PT" smtClean="0"/>
              <a:t>01/08/2024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3303FBB-53E2-86F7-1562-3D3F9882F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AF4BFBE-2088-4E41-48ED-9C3A4236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463" y="5956300"/>
            <a:ext cx="1016000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BB25688E-776B-41EF-B80B-3A36BA7C559C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5471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xmlns="" id="{44347054-3D93-0023-151B-B760D1021738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7EB90E-FEDA-074A-5B92-33C848B9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8A3C-85DC-4640-974D-66AC9FA477F3}" type="datetime1">
              <a:rPr lang="pt-PT" smtClean="0"/>
              <a:t>01/08/2024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CBFD31-7820-7A39-C07A-BE5BACE3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B8B4CC-071E-12C3-1E3F-39EC569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31B0-4157-42F7-9E31-E9CB37962B8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387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138FCA-60CA-9D02-BF1F-16B0661B328D}"/>
              </a:ext>
            </a:extLst>
          </p:cNvPr>
          <p:cNvSpPr>
            <a:spLocks noChangeAspect="1"/>
          </p:cNvSpPr>
          <p:nvPr/>
        </p:nvSpPr>
        <p:spPr>
          <a:xfrm>
            <a:off x="8839200" y="600075"/>
            <a:ext cx="2906713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5D3629D-AAAF-ACAF-36E8-13041099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93188" y="5956300"/>
            <a:ext cx="13287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0989B67-6101-4048-8F38-F8C032FFDEC5}" type="datetime1">
              <a:rPr lang="pt-PT" smtClean="0"/>
              <a:t>01/08/2024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CE2AE7E-1F09-1AD8-BEDE-51396F07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4700" y="5951538"/>
            <a:ext cx="7896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37CA323-AE5F-BB09-3B74-A6D44CBE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7338" y="5956300"/>
            <a:ext cx="1163637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A57CD5D8-B912-4905-AE1F-C2928C34105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4887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C385DEF-52CB-DE8E-D06E-1724757B547D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95E183D-DD5E-4630-6EF4-75FF9F30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BB21-5629-412E-BD3E-54AFFB678DD0}" type="datetime1">
              <a:rPr lang="pt-PT" smtClean="0"/>
              <a:t>01/08/2024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4F9B9F4-BEDB-0387-78AC-B8675E7C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BF2E9B6-8077-8E41-FF10-9368A16A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24DA7-2B38-42C0-BF34-14B8C1C2563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25973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47BB8543-22D4-09A9-9317-DB48E0292352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0300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6A5C0FD-3C22-B0B1-8AFD-FC63A81A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78F26D7-1A3D-4811-8C04-48CC3E262B01}" type="datetime1">
              <a:rPr lang="pt-PT" smtClean="0"/>
              <a:t>01/08/2024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A04D43B-5FAE-E167-2DE9-B8A5428F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0AA1A79-FA7F-CE87-F841-784FBFAE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E7039ACE-2512-4953-A209-15993EB2B815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45365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6D5C4D65-13DE-3034-1058-1094F3A15BFC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F3A6A83D-7CFE-0F60-5FD7-ABC60388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CCBC-64E5-4DA9-B06C-D9CA3EFFC1B1}" type="datetime1">
              <a:rPr lang="pt-PT" smtClean="0"/>
              <a:t>01/08/2024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AB1AD201-16D3-FB80-907B-1EC7A64F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2CCBD578-E30A-A25C-36DE-DC280F2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FCB9-AD2C-4D77-AD72-2B65462283F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7383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xmlns="" id="{F6583519-5282-0CCE-F923-85B86DAB19FB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2387F0-41F7-2B41-DC1A-636AFC10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C61F-DDAD-4B3F-8C9C-A00C6E26BC6A}" type="datetime1">
              <a:rPr lang="pt-PT" smtClean="0"/>
              <a:t>01/08/2024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FD9CA52-2458-57FF-2A26-DDB8BE05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D2CFD5-FFDB-4577-607F-E5B41EBF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E1EF2-A275-4842-B789-01158C9D389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1004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AD1D90D7-5C72-D816-FDBF-7EC5033DFF26}"/>
              </a:ext>
            </a:extLst>
          </p:cNvPr>
          <p:cNvSpPr>
            <a:spLocks noChangeAspect="1"/>
          </p:cNvSpPr>
          <p:nvPr/>
        </p:nvSpPr>
        <p:spPr>
          <a:xfrm>
            <a:off x="441325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A23DE9C-E1EC-48AC-8D62-085C2DC7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E048-F66F-4976-90A5-B85815BB5A65}" type="datetime1">
              <a:rPr lang="pt-PT" smtClean="0"/>
              <a:t>01/08/2024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B189B7-8211-5FCD-AA16-C27C2F1A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867495-3E33-66BB-210D-95E6E40E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512FC-B815-475B-BE4D-407345B2418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53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86B6647F-AC0D-03FD-F72D-99A1DEF7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6955-F2A8-4170-9EB8-33AD0B9A304D}" type="datetime1">
              <a:rPr lang="pt-PT" smtClean="0"/>
              <a:t>01/08/2024</a:t>
            </a:fld>
            <a:endParaRPr lang="pt-P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D6D5F5D-DCDD-A9C6-1682-80B34BAE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7ED02EE-1497-55C6-F07A-BB25601B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A3BC4-146D-4D27-841F-21BBF0D819A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0288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1CB6745D-963F-B5CE-5871-7A1AB36014F8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823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657DD86F-89F9-E06E-F71A-3640F301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659E226-E6F5-4577-BAAA-195CF87EBF6A}" type="datetime1">
              <a:rPr lang="pt-PT" smtClean="0"/>
              <a:t>01/08/2024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3238B032-577B-0738-9231-CC6F7533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BD4B8256-F925-F7C1-361B-E07F2722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0CDEE30B-65CE-44C9-9955-51348818F69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7495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7D14840-C3C8-3644-A97E-E8C929AB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C8CE-9A73-4A13-A67C-FE99908309F9}" type="datetime1">
              <a:rPr lang="pt-PT" smtClean="0"/>
              <a:t>01/08/2024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8E5448E-0B7D-4331-9624-B4F75E1E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FF7D023-9CEF-44BE-1730-4825CAF5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AF6C7-215A-4D7E-ADE5-E42F314F7A1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1680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A4F6802-C7B9-5770-76EE-0331E44B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4850"/>
            <a:ext cx="1102995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7AD77E4-57E3-2AEB-1A17-CA7095957A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1025" y="2335213"/>
            <a:ext cx="110299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Editar os estilos de texto do Modelo Global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  <a:endParaRPr lang="en-US" alt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7A9315-168C-0A67-D250-E9726D088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5713" y="59563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DE4FEBA-477E-43AF-9032-9C1493428FB1}" type="datetime1">
              <a:rPr lang="pt-PT" smtClean="0"/>
              <a:t>01/08/2024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975D0-AA27-C711-3A6D-AED345351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1025" y="5951538"/>
            <a:ext cx="691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E8074B-9DFD-FE84-874D-D12FE9E2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463" y="595630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53C2CE3-F613-4FCC-ABE7-691F246495F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1525B-BCBD-1A4B-9EC1-ED7AB52E9CAA}"/>
              </a:ext>
            </a:extLst>
          </p:cNvPr>
          <p:cNvSpPr/>
          <p:nvPr/>
        </p:nvSpPr>
        <p:spPr>
          <a:xfrm>
            <a:off x="446088" y="457200"/>
            <a:ext cx="3703637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3232A69-DD1E-BBD4-1E8E-7A4FDBCE0853}"/>
              </a:ext>
            </a:extLst>
          </p:cNvPr>
          <p:cNvSpPr/>
          <p:nvPr/>
        </p:nvSpPr>
        <p:spPr>
          <a:xfrm>
            <a:off x="8042275" y="454025"/>
            <a:ext cx="3703638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2A154FB-33F8-7381-B40F-5643090E4D98}"/>
              </a:ext>
            </a:extLst>
          </p:cNvPr>
          <p:cNvSpPr/>
          <p:nvPr/>
        </p:nvSpPr>
        <p:spPr>
          <a:xfrm>
            <a:off x="4241800" y="457200"/>
            <a:ext cx="3703638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899" r:id="rId7"/>
    <p:sldLayoutId id="2147483907" r:id="rId8"/>
    <p:sldLayoutId id="2147483900" r:id="rId9"/>
    <p:sldLayoutId id="2147483908" r:id="rId10"/>
    <p:sldLayoutId id="214748390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processo-decisorio-organizacional-o-que-e-etapas-como-ocorre/" TargetMode="External"/><Relationship Id="rId2" Type="http://schemas.openxmlformats.org/officeDocument/2006/relationships/hyperlink" Target="https://gestaodesegurancaprivada.com.br/objetivos-e-metas-de-seguranca-o-que-sao-importancia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stao-de-recursos-humanos-o-que-e/" TargetMode="External"/><Relationship Id="rId2" Type="http://schemas.openxmlformats.org/officeDocument/2006/relationships/hyperlink" Target="https://gestaodesegurancaprivada.com.br/gestao-empresarial-o-que-e-qual-sua-funcao-objetivos-importancia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renciamento-de-projetos-o-que-e-objetivo/" TargetMode="External"/><Relationship Id="rId2" Type="http://schemas.openxmlformats.org/officeDocument/2006/relationships/hyperlink" Target="https://gestaodesegurancaprivada.com.br/o-que-e-gestao-de-seguranca-quais-suas-funcoes-e-processos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br/Princ%C3%ADpios-Administra%C3%A7%C3%A3o-Cient%C3%ADfica-Frederick-TAYLOR/dp/8521636822?_encoding=UTF8&amp;pd_rd_i=8521636822&amp;pd_rd_r=5f91ee77-250f-4350-b2df-4bb09ee1b062&amp;pd_rd_w=p5Jol&amp;pd_rd_wg=kt0nr&amp;pf_rd_p=b8c189b6-d6c3-46b0-84be-ec6f4edc5b02&amp;pf_rd_r=R5ZG1C3Z7ZNN34J50S88&amp;psc=1&amp;refRID=R5ZG1C3Z7ZNN34J50S88&amp;linkCode=ll1&amp;tag=g4educacao-20&amp;linkId=7683944a542ae38a649a8b0fc8a3ddaf&amp;language=pt_BR&amp;ref_=as_li_ss_tl" TargetMode="External"/><Relationship Id="rId2" Type="http://schemas.openxmlformats.org/officeDocument/2006/relationships/hyperlink" Target="https://www.amazon.com.br/Administra%C3%A7%C3%A3o-Aplica%C3%A7%C3%B5es-Leon-Megginson-Al/dp/B004TI7XAO?&amp;linkCode=ll1&amp;tag=g4educacao-20&amp;linkId=fcb67a79d013e036d0b4d1d605ab0dcd&amp;language=pt_BR&amp;ref_=as_li_ss_t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mazon.com.br/Management-Leadership-Nurse-Administrators-Roussel/dp/144965171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96EE4-08B6-1093-CD95-6C43B38C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13" y="3051175"/>
            <a:ext cx="11029950" cy="93821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> LEE41- GEP – AULAS 5 e 6 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xmlns="" id="{2B7AE950-D01C-B41D-FDD1-9851921F1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576E11A-A590-4305-B3E1-0E6E57FD0E43}" type="slidenum">
              <a:rPr lang="pt-PT" altLang="pt-PT" smtClean="0">
                <a:solidFill>
                  <a:schemeClr val="accent2"/>
                </a:solidFill>
              </a:rPr>
              <a:pPr/>
              <a:t>1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133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xmlns="" id="{69FF845B-EDB7-2C01-18DF-B7589AF50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0802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7A3DA113-BFCC-66B5-0E06-C75B93A00813}"/>
              </a:ext>
            </a:extLst>
          </p:cNvPr>
          <p:cNvSpPr txBox="1">
            <a:spLocks/>
          </p:cNvSpPr>
          <p:nvPr/>
        </p:nvSpPr>
        <p:spPr>
          <a:xfrm>
            <a:off x="577390" y="4503737"/>
            <a:ext cx="11029950" cy="938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 smtClean="0">
                <a:solidFill>
                  <a:srgbClr val="002060"/>
                </a:solidFill>
              </a:rPr>
              <a:t>INTRODUÇÃO </a:t>
            </a:r>
            <a:r>
              <a:rPr lang="pt-PT" sz="5000" b="1" dirty="0">
                <a:solidFill>
                  <a:srgbClr val="002060"/>
                </a:solidFill>
              </a:rPr>
              <a:t>À GESTÃO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>
            <a:extLst>
              <a:ext uri="{FF2B5EF4-FFF2-40B4-BE49-F238E27FC236}">
                <a16:creationId xmlns:a16="http://schemas.microsoft.com/office/drawing/2014/main" xmlns="" id="{AA9AC3E6-8948-9D98-C796-6F37FDC26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64FB335-61B6-4F7D-A723-466562E95259}" type="slidenum">
              <a:rPr lang="pt-PT" altLang="pt-PT" smtClean="0">
                <a:solidFill>
                  <a:schemeClr val="accent2"/>
                </a:solidFill>
              </a:rPr>
              <a:pPr/>
              <a:t>10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0723" name="TextBox 3">
            <a:extLst>
              <a:ext uri="{FF2B5EF4-FFF2-40B4-BE49-F238E27FC236}">
                <a16:creationId xmlns:a16="http://schemas.microsoft.com/office/drawing/2014/main" xmlns="" id="{0F5AB5E6-28E5-BDBE-9407-71528163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30213"/>
            <a:ext cx="11401425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800" b="1" u="sng" dirty="0">
                <a:solidFill>
                  <a:srgbClr val="191970"/>
                </a:solidFill>
                <a:latin typeface="Lato" panose="020F0502020204030203" pitchFamily="34" charset="0"/>
              </a:rPr>
              <a:t>Para que serve a Gestão?</a:t>
            </a:r>
          </a:p>
          <a:p>
            <a:endParaRPr lang="pt-PT" altLang="pt-PT" sz="28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serve para planejar, organizar, dirigir e controlar os recursos de uma organização, empresa, projeto, operação ou atividade para alcançar seus </a:t>
            </a:r>
            <a:r>
              <a:rPr lang="pt-PT" altLang="pt-PT" sz="22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de forma eficiente e eficaz. Isso significa que a Gestão é responsável por </a:t>
            </a:r>
            <a:r>
              <a:rPr lang="pt-PT" altLang="pt-PT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maximizar o uso dos recursos disponíveis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, garantindo que as atividades estejam alinhadas com os </a:t>
            </a:r>
            <a:r>
              <a:rPr lang="pt-PT" altLang="pt-PT" sz="2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objectivos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e metas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 da organização.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desempenha um papel fundamental no 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processo decisório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, na implementação de processos e sistemas eficientes, no gerenciamento do desempenho e monitoramento dos resultados. Além disso, ela é essencial para a identificação e solução de problemas, gerenciamento de conflitos e tomada de decisões informadas.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Sem gestão, uma organização pode enfrentar problemas como baixa produtividade, baixa qualidade, falta de inovação, desperdício de recursos e perda de competitividade. Ela permite que as organizações se adaptem e respondam às mudanças do mercado e do ambiente de negócios, garantindo sua sobrevivência e crescimento a longo prazo.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D64CEE2-C39A-0689-382A-C4B542F15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>
            <a:extLst>
              <a:ext uri="{FF2B5EF4-FFF2-40B4-BE49-F238E27FC236}">
                <a16:creationId xmlns:a16="http://schemas.microsoft.com/office/drawing/2014/main" xmlns="" id="{F06D42CC-E2AA-DDD1-D1D6-510FACB50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E1EA1A0-D75F-45FD-9C38-E1E7722596E1}" type="slidenum">
              <a:rPr lang="pt-PT" altLang="pt-PT" smtClean="0">
                <a:solidFill>
                  <a:schemeClr val="accent2"/>
                </a:solidFill>
              </a:rPr>
              <a:pPr/>
              <a:t>11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1747" name="TextBox 3">
            <a:extLst>
              <a:ext uri="{FF2B5EF4-FFF2-40B4-BE49-F238E27FC236}">
                <a16:creationId xmlns:a16="http://schemas.microsoft.com/office/drawing/2014/main" xmlns="" id="{B4E84B91-B31B-2211-9ABC-2E7C5275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200" b="1" dirty="0">
                <a:solidFill>
                  <a:srgbClr val="191970"/>
                </a:solidFill>
                <a:latin typeface="Lato" panose="020F0502020204030203" pitchFamily="34" charset="0"/>
              </a:rPr>
              <a:t>Qual é a importância da Gestão?</a:t>
            </a:r>
          </a:p>
          <a:p>
            <a:endParaRPr lang="pt-PT" altLang="pt-PT" sz="22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é de extrema importância para o sucesso de uma organização, seja ela pública ou privada. Isto porque ela permite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definição e o alcance dos </a:t>
            </a:r>
            <a:r>
              <a:rPr lang="pt-PT" altLang="pt-PT" sz="2200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 da empresa, a otimização dos recursos disponíveis, a tomada de decisões estratégicas e a liderança da equipe.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Com uma boa gestão, é possível identificar oportunidades de crescimento e aprimoramento, melhorar a qualidade dos produtos ou serviços oferecidos, reduzir custos, aumentar a produtividade e a eficiência dos processos. Além disso, um gerenciamento eficiente também contribui para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satisfação e o engajamento dos colaboradores</a:t>
            </a:r>
            <a:r>
              <a:rPr lang="pt-PT" altLang="pt-PT" sz="2200" dirty="0">
                <a:latin typeface="Lato" panose="020F0502020204030203" pitchFamily="34" charset="0"/>
              </a:rPr>
              <a:t>, o que pode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refletir diretamente na qualidade do trabalho e no sucesso da empresa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Por outro lado, a falta de uma boa gestão pode levar a problemas como desperdício de recursos,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falta de alinhamento entre as ações e os </a:t>
            </a:r>
            <a:r>
              <a:rPr lang="pt-PT" altLang="pt-PT" sz="2200" dirty="0" err="1">
                <a:solidFill>
                  <a:srgbClr val="FF000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 da empresa</a:t>
            </a:r>
            <a:r>
              <a:rPr lang="pt-PT" altLang="pt-PT" sz="2200" dirty="0">
                <a:latin typeface="Lato" panose="020F0502020204030203" pitchFamily="34" charset="0"/>
              </a:rPr>
              <a:t>, tomada de decisões inadequadas e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baixa produtividade</a:t>
            </a:r>
            <a:r>
              <a:rPr lang="pt-PT" altLang="pt-PT" sz="2200" dirty="0">
                <a:latin typeface="Lato" panose="020F0502020204030203" pitchFamily="34" charset="0"/>
              </a:rPr>
              <a:t>. Por isso, é fundamental que os gestores estejam capacitados e atualizados com as melhores práticas de gestão, para garantir o sucesso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119615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>
            <a:extLst>
              <a:ext uri="{FF2B5EF4-FFF2-40B4-BE49-F238E27FC236}">
                <a16:creationId xmlns:a16="http://schemas.microsoft.com/office/drawing/2014/main" xmlns="" id="{C4D7F6FD-3D29-96A3-99A1-DAC84531C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FEA1181-F49F-4084-84E4-3DFD035FCD66}" type="slidenum">
              <a:rPr lang="pt-PT" altLang="pt-PT" smtClean="0">
                <a:solidFill>
                  <a:schemeClr val="accent2"/>
                </a:solidFill>
              </a:rPr>
              <a:pPr/>
              <a:t>12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2771" name="TextBox 3">
            <a:extLst>
              <a:ext uri="{FF2B5EF4-FFF2-40B4-BE49-F238E27FC236}">
                <a16:creationId xmlns:a16="http://schemas.microsoft.com/office/drawing/2014/main" xmlns="" id="{3F0A7C7D-4E36-852F-117C-20BA6BC33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dirty="0">
                <a:solidFill>
                  <a:srgbClr val="191970"/>
                </a:solidFill>
                <a:latin typeface="Lato" panose="020F0502020204030203" pitchFamily="34" charset="0"/>
              </a:rPr>
              <a:t>Onde se aplica a gestão?</a:t>
            </a: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pode ser aplicada em diversos contextos, incluindo: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Empresas</a:t>
            </a:r>
            <a:r>
              <a:rPr lang="pt-PT" altLang="pt-PT" sz="2200" dirty="0">
                <a:latin typeface="Lato" panose="020F0502020204030203" pitchFamily="34" charset="0"/>
              </a:rPr>
              <a:t>: é fundamental para o sucesso das empresas, abrangendo áreas como recursos humanos, </a:t>
            </a:r>
            <a:r>
              <a:rPr lang="pt-BR" altLang="pt-PT" sz="2200" dirty="0">
                <a:latin typeface="Lato" panose="020F0502020204030203" pitchFamily="34" charset="0"/>
              </a:rPr>
              <a:t>finanças</a:t>
            </a:r>
            <a:r>
              <a:rPr lang="pt-PT" altLang="pt-PT" sz="2200" dirty="0">
                <a:latin typeface="Lato" panose="020F0502020204030203" pitchFamily="34" charset="0"/>
              </a:rPr>
              <a:t>, marketing, operações, segurança, produção e projetos.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Organizações sem fins lucrativos</a:t>
            </a:r>
            <a:r>
              <a:rPr lang="pt-PT" altLang="pt-PT" sz="2200" dirty="0">
                <a:latin typeface="Lato" panose="020F0502020204030203" pitchFamily="34" charset="0"/>
              </a:rPr>
              <a:t>: é importante para organizações sem fins lucrativos, como instituições de caridade, organizações religiosas, clubes esportivos, entre outros. Nessas organizações, a gestão pode ser aplicada para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gerir recursos financeiros, mobilizar voluntários, definir estratégias e cumprir </a:t>
            </a:r>
            <a:r>
              <a:rPr lang="pt-PT" altLang="pt-PT" sz="2200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Administração pública</a:t>
            </a:r>
            <a:r>
              <a:rPr lang="pt-PT" altLang="pt-PT" sz="2200" dirty="0">
                <a:latin typeface="Lato" panose="020F0502020204030203" pitchFamily="34" charset="0"/>
              </a:rPr>
              <a:t>: é aplicada na administração pública, envolvendo a gestão de recursos e serviços públicos, a definição de políticas públicas, a regulamentação de atividades económicas, entre outras áreas.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Terceiro sector</a:t>
            </a:r>
            <a:r>
              <a:rPr lang="pt-PT" altLang="pt-PT" sz="2200" dirty="0">
                <a:latin typeface="Lato" panose="020F0502020204030203" pitchFamily="34" charset="0"/>
              </a:rPr>
              <a:t>: também é importante para organizações do terceiro setor, como </a:t>
            </a:r>
            <a:r>
              <a:rPr lang="pt-PT" altLang="pt-PT" sz="2200" dirty="0" err="1">
                <a:latin typeface="Lato" panose="020F0502020204030203" pitchFamily="34" charset="0"/>
              </a:rPr>
              <a:t>ONGs</a:t>
            </a:r>
            <a:r>
              <a:rPr lang="pt-PT" altLang="pt-PT" sz="2200" dirty="0">
                <a:latin typeface="Lato" panose="020F0502020204030203" pitchFamily="34" charset="0"/>
              </a:rPr>
              <a:t>, fundações, associações e cooperativas, que buscam soluções para problemas sociais e ambientais.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b="1" dirty="0">
                <a:solidFill>
                  <a:srgbClr val="556367"/>
                </a:solidFill>
                <a:latin typeface="Lato" panose="020F0502020204030203" pitchFamily="34" charset="0"/>
              </a:rPr>
              <a:t>Em resumo, a gestão pode ser aplicada em qualquer contexto em que haja a necessidade de gerir recursos, pessoas, processos e </a:t>
            </a:r>
            <a:r>
              <a:rPr lang="pt-PT" altLang="pt-PT" sz="2200" b="1" dirty="0" err="1">
                <a:solidFill>
                  <a:srgbClr val="556367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b="1" dirty="0">
                <a:solidFill>
                  <a:srgbClr val="556367"/>
                </a:solidFill>
                <a:latin typeface="Lato" panose="020F0502020204030203" pitchFamily="34" charset="0"/>
              </a:rPr>
              <a:t> para atingir um determinado resultado</a:t>
            </a:r>
            <a:endParaRPr lang="pt-PT" altLang="pt-PT" sz="2200" b="1" dirty="0">
              <a:latin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>
            <a:extLst>
              <a:ext uri="{FF2B5EF4-FFF2-40B4-BE49-F238E27FC236}">
                <a16:creationId xmlns:a16="http://schemas.microsoft.com/office/drawing/2014/main" xmlns="" id="{0BB49404-C6D8-9EDF-0F09-956FF8CFE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92C3164-F9B5-4A9E-8E41-79DDC7C4803B}" type="slidenum">
              <a:rPr lang="pt-PT" altLang="pt-PT" smtClean="0">
                <a:solidFill>
                  <a:schemeClr val="accent2"/>
                </a:solidFill>
              </a:rPr>
              <a:pPr/>
              <a:t>13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xmlns="" id="{FDCD430B-8ED1-80BB-0FCA-E7D33650C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gestão?</a:t>
            </a: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gestão pode ser aplicada em diversas áreas de uma organização, incluindo:</a:t>
            </a:r>
          </a:p>
          <a:p>
            <a:pPr algn="just"/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Empresarial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 processo pelo qual a organização empresarial consegue obter resultados (bens e serviços) com os esforços dos seus empregados e prestadores de serviços.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financeira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área que lida com a administração dos recursos financeiros da empresa, incluindo planeamento orçamentário, controle de custos, análise de investimentos, gestão de fluxo de caixa e relacionamento com instituições financeiras.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Recursos Humanos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processo que buscam planejar, organizar, liderar e controlar o emprego dos recursos humanos nas organizações, com o intuito de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atingir os </a:t>
            </a:r>
            <a:r>
              <a:rPr lang="pt-PT" altLang="pt-PT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organizacionais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assim como,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satisfazer as necessidades e aspirações das pessoas envolvidas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>
            <a:extLst>
              <a:ext uri="{FF2B5EF4-FFF2-40B4-BE49-F238E27FC236}">
                <a16:creationId xmlns:a16="http://schemas.microsoft.com/office/drawing/2014/main" xmlns="" id="{05021E09-FD67-C17A-8458-B884C18D1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0F86F03-AA71-442A-8447-EC6EBE4CDFFD}" type="slidenum">
              <a:rPr lang="pt-PT" altLang="pt-PT" smtClean="0">
                <a:solidFill>
                  <a:schemeClr val="accent2"/>
                </a:solidFill>
              </a:rPr>
              <a:pPr/>
              <a:t>14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xmlns="" id="{7EFC1B24-8FA3-EB2A-F2A6-8D910EF0D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 (</a:t>
            </a:r>
            <a:r>
              <a:rPr lang="pt-PT" altLang="pt-PT" sz="2300" b="1" u="sng" dirty="0" err="1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.)?</a:t>
            </a:r>
          </a:p>
          <a:p>
            <a:pPr algn="just"/>
            <a:endParaRPr lang="pt-PT" altLang="pt-PT" sz="23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de Materiais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processos de gerenciamento eficiente e eficaz de materiais desde a sua aquisição até a sua utilização final. Isso envolve planejar, organizar, controlar e coordenar a aquisição, armazenamento, distribuição e utilização dos materiais necessários para o funcionamento de uma empresa ou organização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de Segurança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 de gerenciar as atividades e operações de </a:t>
            </a:r>
            <a:r>
              <a:rPr lang="pt-PT" altLang="pt-PT" sz="2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de uma organização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, constituindo-se em um conjunto de ações, métodos, ferramentas e estratégias de segurança aplicadas a fim de obter </a:t>
            </a:r>
            <a:r>
              <a:rPr lang="pt-PT" altLang="pt-PT" sz="2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pré-definidos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projetos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área que se dedica a gerenciar projetos específicos da empresa, incluindo definição de escopo, planeamento, alocação de recursos, monitoramento de prazos e orçamentos, e gestão de riscos.</a:t>
            </a:r>
          </a:p>
          <a:p>
            <a:pPr algn="just"/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Essas são algumas das áreas de atuação mais comuns da gestão, mas é importante ressaltar que </a:t>
            </a:r>
            <a:r>
              <a:rPr lang="pt-PT" altLang="pt-PT" sz="2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aplicação da gestão pode variar dependendo do tipo de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 empresa ou organização, bem como do setor de atuação.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2">
            <a:extLst>
              <a:ext uri="{FF2B5EF4-FFF2-40B4-BE49-F238E27FC236}">
                <a16:creationId xmlns:a16="http://schemas.microsoft.com/office/drawing/2014/main" xmlns="" id="{A88534AA-0856-FD20-CDF7-34E7508C9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B6AE570-D35C-40C4-879D-DD3573A902E0}" type="slidenum">
              <a:rPr lang="pt-PT" altLang="pt-PT" smtClean="0">
                <a:solidFill>
                  <a:schemeClr val="accent2"/>
                </a:solidFill>
              </a:rPr>
              <a:pPr/>
              <a:t>15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2948" name="TextBox 6">
            <a:extLst>
              <a:ext uri="{FF2B5EF4-FFF2-40B4-BE49-F238E27FC236}">
                <a16:creationId xmlns:a16="http://schemas.microsoft.com/office/drawing/2014/main" xmlns="" id="{7D3FA12E-270B-837C-91EA-5847CD39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O que é ser gestor?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2">
            <a:extLst>
              <a:ext uri="{FF2B5EF4-FFF2-40B4-BE49-F238E27FC236}">
                <a16:creationId xmlns:a16="http://schemas.microsoft.com/office/drawing/2014/main" xmlns="" id="{4EBC0A0F-6E18-434A-ECEB-A6ADC5B65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EAD178B-8F3E-44DA-AB19-F43DD001E11A}" type="slidenum">
              <a:rPr lang="pt-PT" altLang="pt-PT" smtClean="0">
                <a:solidFill>
                  <a:schemeClr val="accent2"/>
                </a:solidFill>
              </a:rPr>
              <a:pPr/>
              <a:t>16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3971" name="TextBox 3">
            <a:extLst>
              <a:ext uri="{FF2B5EF4-FFF2-40B4-BE49-F238E27FC236}">
                <a16:creationId xmlns:a16="http://schemas.microsoft.com/office/drawing/2014/main" xmlns="" id="{3D3CC560-C801-1BA3-7233-17DC76FC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836613"/>
            <a:ext cx="11255375" cy="556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Gestor é aquele profissional responsável por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executar as funções de gestão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(planejar, organizar, liderar e controlar as atividades de um grupo de pessoas), visa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influenciar as pessoas para trabalharem de forma motivada e cooperativa, visando atingir aos </a:t>
            </a:r>
            <a:r>
              <a:rPr lang="pt-PT" altLang="pt-PT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identificados e estabelecidos.</a:t>
            </a:r>
          </a:p>
          <a:p>
            <a:pPr algn="just">
              <a:lnSpc>
                <a:spcPct val="150000"/>
              </a:lnSpc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Os gestores são os responsáveis por liderar e supervisionar as equipes de trabalho e garantir que os recursos estejam sendo utilizados da melhor forma possível. Eles precisam ter habilidades em liderança, comunicação, negociação e resolução de problemas para gerenciar com sucesso uma empresa ou organização.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2">
            <a:extLst>
              <a:ext uri="{FF2B5EF4-FFF2-40B4-BE49-F238E27FC236}">
                <a16:creationId xmlns:a16="http://schemas.microsoft.com/office/drawing/2014/main" xmlns="" id="{BC3D6E4C-0106-3C30-97F3-53E526B9E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5CE898B2-8A9B-4835-B367-9F434586589E}" type="slidenum">
              <a:rPr lang="pt-PT" altLang="pt-PT" smtClean="0">
                <a:solidFill>
                  <a:schemeClr val="accent2"/>
                </a:solidFill>
              </a:rPr>
              <a:pPr/>
              <a:t>17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4996" name="TextBox 6">
            <a:extLst>
              <a:ext uri="{FF2B5EF4-FFF2-40B4-BE49-F238E27FC236}">
                <a16:creationId xmlns:a16="http://schemas.microsoft.com/office/drawing/2014/main" xmlns="" id="{A154FF08-B51E-F0D2-CCC8-9C0792B96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Papéis do gestor?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2">
            <a:extLst>
              <a:ext uri="{FF2B5EF4-FFF2-40B4-BE49-F238E27FC236}">
                <a16:creationId xmlns:a16="http://schemas.microsoft.com/office/drawing/2014/main" xmlns="" id="{DDF02E43-013B-95E5-097B-3EE760FDD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019FD7F-8DAF-4BBE-B650-37A714563EC3}" type="slidenum">
              <a:rPr lang="pt-PT" altLang="pt-PT" smtClean="0">
                <a:solidFill>
                  <a:schemeClr val="accent2"/>
                </a:solidFill>
              </a:rPr>
              <a:pPr/>
              <a:t>18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6019" name="TextBox 3">
            <a:extLst>
              <a:ext uri="{FF2B5EF4-FFF2-40B4-BE49-F238E27FC236}">
                <a16:creationId xmlns:a16="http://schemas.microsoft.com/office/drawing/2014/main" xmlns="" id="{EDC32160-06A2-1B28-9D02-71F29D2E7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6575"/>
            <a:ext cx="11255375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Segundo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Mintzberg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( 1973) podem organizar-se em três tipos: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Interpessoais: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altLang="pt-PT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relacionamento com as pessoas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líder e de representação dentro da organização. As competências humanas são particularmente necessárias.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Informacional: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criar e desenvolver uma rede de informação. Exerce um papel de monitor, disseminador, porta-voz ( da organização). As competências conceptuais e humanas são as mais solicitadas.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Decisional</a:t>
            </a: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sobre os acontecimentos para os quais o gestor tem que fazer uma escolha e tomar uma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acção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Requerem competências conceptuais e humanas.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2">
            <a:extLst>
              <a:ext uri="{FF2B5EF4-FFF2-40B4-BE49-F238E27FC236}">
                <a16:creationId xmlns:a16="http://schemas.microsoft.com/office/drawing/2014/main" xmlns="" id="{77D8FFF9-C576-4EA8-FB3D-526E3E678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2965734-DF1D-4620-887D-1F5D545C8AE5}" type="slidenum">
              <a:rPr lang="pt-PT" altLang="pt-PT" smtClean="0">
                <a:solidFill>
                  <a:schemeClr val="accent2"/>
                </a:solidFill>
              </a:rPr>
              <a:pPr/>
              <a:t>19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EB59109-1842-0075-E1A8-E418FBD8BA5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5842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1380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Interpessoais</a:t>
                      </a:r>
                      <a:endParaRPr lang="pt-PT" sz="16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Chefe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Desempenha tarefas de rotina de natureza legal ou social.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Cerimoniais, </a:t>
                      </a:r>
                      <a:r>
                        <a:rPr lang="pt-PT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funções públicas, legais e/ou sociais.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Líder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motivação e ativação dos subordinados, pelo suporte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administrativo, pelo tratamento de pessoal.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Interação direta com os subordinados em todas as atividades.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Ligação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Mantém desenvolvida a rede de contatos e informantes e provê favores e informações.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de correspondências e contatos externos importantes.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Informacionais</a:t>
                      </a:r>
                      <a:endParaRPr lang="pt-PT" sz="18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4630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Procura e recebe ampla variedade de informações especiais para desenvolver um entendimento completo da organização e do ambiente.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Estabelecimento de todas as correspondências e contatos relacionados com as informações básicas recebidas.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68966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Disseminador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informações recebidas aos membros da organização (algumas são factuais, outras exigem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interpretação e consolidação).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Despacho de correspondências da organização com propósitos informativos e manutenção de contatos verbais com os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subordinados.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Interlocutor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para fora as informações sobre planos, políticas, ações, resultados, etc.; serve como especialista nas associações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organizacionais.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Reuniões de diretorias, manuseio de correspondência e contatos envolvendo troca de informações externas.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>
            <a:extLst>
              <a:ext uri="{FF2B5EF4-FFF2-40B4-BE49-F238E27FC236}">
                <a16:creationId xmlns:a16="http://schemas.microsoft.com/office/drawing/2014/main" xmlns="" id="{991642C5-2AB0-D48E-C952-BE3FE190B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4E45F90-BDB0-41F9-845D-58A2AE1B1133}" type="slidenum">
              <a:rPr lang="pt-PT" altLang="pt-PT" smtClean="0">
                <a:solidFill>
                  <a:schemeClr val="accent2"/>
                </a:solidFill>
              </a:rPr>
              <a:pPr/>
              <a:t>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5A4BA3-2B7C-0A1C-C937-40DA9889070C}"/>
              </a:ext>
            </a:extLst>
          </p:cNvPr>
          <p:cNvSpPr txBox="1"/>
          <p:nvPr/>
        </p:nvSpPr>
        <p:spPr>
          <a:xfrm>
            <a:off x="468313" y="836613"/>
            <a:ext cx="11255375" cy="69715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GESTÃO- </a:t>
            </a:r>
            <a:r>
              <a:rPr lang="pt-PT" sz="2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Objectivos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Aprendizagem:</a:t>
            </a:r>
          </a:p>
          <a:p>
            <a:pPr algn="just">
              <a:lnSpc>
                <a:spcPct val="150000"/>
              </a:lnSpc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 final desta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consideração, os discentes deverão ser capazes de:</a:t>
            </a:r>
          </a:p>
          <a:p>
            <a:pPr algn="just">
              <a:lnSpc>
                <a:spcPct val="150000"/>
              </a:lnSpc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Definir o conceito de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Esclarecer o propósito, os objectivos, a utilidade e importância da gestão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Identifcar áreas de aplicação da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Descrever a figura do gestor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pt-PT" sz="75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TextBox 4">
            <a:extLst>
              <a:ext uri="{FF2B5EF4-FFF2-40B4-BE49-F238E27FC236}">
                <a16:creationId xmlns:a16="http://schemas.microsoft.com/office/drawing/2014/main" xmlns="" id="{F1F0241D-76FE-0854-B5D7-3CDAA0254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0325"/>
            <a:ext cx="364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/>
              <a:t>Aulas 5 e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2">
            <a:extLst>
              <a:ext uri="{FF2B5EF4-FFF2-40B4-BE49-F238E27FC236}">
                <a16:creationId xmlns:a16="http://schemas.microsoft.com/office/drawing/2014/main" xmlns="" id="{02E67E59-1293-E1F3-323E-AB6DC13A0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E971B78-B475-4949-88E2-54F5566FA867}" type="slidenum">
              <a:rPr lang="pt-PT" altLang="pt-PT" smtClean="0">
                <a:solidFill>
                  <a:schemeClr val="accent2"/>
                </a:solidFill>
              </a:rPr>
              <a:pPr/>
              <a:t>20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ECD8567A-EA41-642D-87AC-B7039031F1D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406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1478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649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Decisoriais</a:t>
                      </a:r>
                      <a:endParaRPr lang="pt-PT" sz="1600" b="1" dirty="0"/>
                    </a:p>
                  </a:txBody>
                  <a:tcPr marL="91432" marR="91432" marT="45726" marB="45726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Empreendedor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Pesquisa a organização e o seu ambiente para oportunidades e inicia projetos de melhoria.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de revisão visando melhorias.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Solucionador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conflitos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Executa as ações corretivas quando a organização enfrenta perturbações inesperadas.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para resolver perturbações e crises.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933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Alocador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alocação dos recursos organizacionais de todos os tipos; toma e aprova todas as decisões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Programação, requerimentos de autorização e outras atividades que envolvam o orçamento e a programação de trabalho dos subordinados.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4757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Negociador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 a organização em negociações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Atividades de negociação.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8097" name="TextBox 1">
            <a:extLst>
              <a:ext uri="{FF2B5EF4-FFF2-40B4-BE49-F238E27FC236}">
                <a16:creationId xmlns:a16="http://schemas.microsoft.com/office/drawing/2014/main" xmlns="" id="{DB695ABB-E2B0-11B3-7780-3C01FA68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4856163"/>
            <a:ext cx="4503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/>
            <a:r>
              <a:rPr lang="pt-PT" altLang="pt-PT" sz="1000">
                <a:latin typeface="Lapidary333BT-Roman"/>
              </a:rPr>
              <a:t>Fonte: MINTZBERG, 1973, apud SILVA, 2013, p. 17.</a:t>
            </a:r>
            <a:endParaRPr lang="pt-PT" altLang="pt-PT"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2">
            <a:extLst>
              <a:ext uri="{FF2B5EF4-FFF2-40B4-BE49-F238E27FC236}">
                <a16:creationId xmlns:a16="http://schemas.microsoft.com/office/drawing/2014/main" xmlns="" id="{41CC0E3E-C476-546A-A9D1-D239C155E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6ADA4CB-8227-4BA9-809B-7D259874B360}" type="slidenum">
              <a:rPr lang="pt-PT" altLang="pt-PT" smtClean="0">
                <a:solidFill>
                  <a:schemeClr val="accent2"/>
                </a:solidFill>
              </a:rPr>
              <a:pPr/>
              <a:t>21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9092" name="TextBox 6">
            <a:extLst>
              <a:ext uri="{FF2B5EF4-FFF2-40B4-BE49-F238E27FC236}">
                <a16:creationId xmlns:a16="http://schemas.microsoft.com/office/drawing/2014/main" xmlns="" id="{3F6A3F02-D743-81C1-74C5-BA97C805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Habilidades do gestor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2">
            <a:extLst>
              <a:ext uri="{FF2B5EF4-FFF2-40B4-BE49-F238E27FC236}">
                <a16:creationId xmlns:a16="http://schemas.microsoft.com/office/drawing/2014/main" xmlns="" id="{59101F05-830C-1888-E238-834404A83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0A37A45-ACA3-4AC9-8566-B2D4F8FFEBD8}" type="slidenum">
              <a:rPr lang="pt-PT" altLang="pt-PT" smtClean="0">
                <a:solidFill>
                  <a:schemeClr val="accent2"/>
                </a:solidFill>
              </a:rPr>
              <a:pPr/>
              <a:t>22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BCB343-5154-1BE9-45BF-00ABB2ECC20C}"/>
              </a:ext>
            </a:extLst>
          </p:cNvPr>
          <p:cNvSpPr txBox="1"/>
          <p:nvPr/>
        </p:nvSpPr>
        <p:spPr>
          <a:xfrm>
            <a:off x="457200" y="904875"/>
            <a:ext cx="11401425" cy="5646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sz="2800" b="1" dirty="0">
                <a:solidFill>
                  <a:srgbClr val="1C2640"/>
                </a:solidFill>
                <a:latin typeface="open_sansregular"/>
              </a:rPr>
              <a:t>Habilidades Técnicas</a:t>
            </a:r>
            <a:endParaRPr lang="pt-PT" sz="2800" dirty="0">
              <a:solidFill>
                <a:srgbClr val="1C2640"/>
              </a:solidFill>
              <a:latin typeface="open_sansregular"/>
            </a:endParaRPr>
          </a:p>
          <a:p>
            <a:pPr>
              <a:defRPr/>
            </a:pPr>
            <a:r>
              <a:rPr lang="pt-PT" sz="2800" dirty="0">
                <a:solidFill>
                  <a:srgbClr val="212529"/>
                </a:solidFill>
                <a:latin typeface="open_sansregular"/>
              </a:rPr>
              <a:t>Consiste no conjunto de conhecimentos técnicos que o administrador dispõe e que o torna especialista em determinada área. Podem ter sido adquiridas por meio de suas experiências práticas, bem como através de formações acadêmicas, treinamentos e cursos específicos com foco em determinado segmento de atuação.</a:t>
            </a:r>
          </a:p>
          <a:p>
            <a:pPr>
              <a:defRPr/>
            </a:pPr>
            <a:r>
              <a:rPr lang="pt-PT" sz="2800" dirty="0">
                <a:solidFill>
                  <a:srgbClr val="212529"/>
                </a:solidFill>
                <a:latin typeface="open_sansregular"/>
              </a:rPr>
              <a:t>As habilidades técnicas ajudam na realização de todos os tipos de tarefas, das mais operacionais às mais estratégicas. Também possibilitam a realização de atividades que possuem uma rotina bem definida, ou seja, que seguem padrões também técnicos e que precisam seguir certa coerência lógica em sua execução.  Exemplos disso são as atividades administrativas relacionadas ao </a:t>
            </a:r>
            <a:r>
              <a:rPr lang="pt-PT" sz="2800" b="1" dirty="0">
                <a:solidFill>
                  <a:srgbClr val="212529"/>
                </a:solidFill>
                <a:latin typeface="open_sansregular"/>
              </a:rPr>
              <a:t>departamento financeiro</a:t>
            </a:r>
            <a:r>
              <a:rPr lang="pt-PT" sz="2800" dirty="0">
                <a:solidFill>
                  <a:srgbClr val="212529"/>
                </a:solidFill>
                <a:latin typeface="open_sansregular"/>
              </a:rPr>
              <a:t> ou de pessoal.</a:t>
            </a:r>
          </a:p>
          <a:p>
            <a:pPr>
              <a:defRPr/>
            </a:pP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2">
            <a:extLst>
              <a:ext uri="{FF2B5EF4-FFF2-40B4-BE49-F238E27FC236}">
                <a16:creationId xmlns:a16="http://schemas.microsoft.com/office/drawing/2014/main" xmlns="" id="{56DD6BE8-3D98-6643-AB75-A5A28AC55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11D48CC4-4A14-4636-82F2-AE8F36D558B6}" type="slidenum">
              <a:rPr lang="pt-PT" altLang="pt-PT" smtClean="0">
                <a:solidFill>
                  <a:schemeClr val="accent2"/>
                </a:solidFill>
              </a:rPr>
              <a:pPr/>
              <a:t>23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3E65B0-DDAE-AAA4-46EF-3C38C382AF6E}"/>
              </a:ext>
            </a:extLst>
          </p:cNvPr>
          <p:cNvSpPr txBox="1"/>
          <p:nvPr/>
        </p:nvSpPr>
        <p:spPr>
          <a:xfrm>
            <a:off x="457200" y="904875"/>
            <a:ext cx="11401425" cy="3421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técnicas</a:t>
            </a:r>
          </a:p>
          <a:p>
            <a:pPr algn="just"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Envolvem o uso de conhecimento especializado e a facilidade na execução de técnicas relacionadas ao trabalho e aos procedimentos de realização. É o caso de habilidade em contabilidade, programação de computador, engenharia, etc. As habilidades técnicas estão relacionadas ao fazer, isto é, ao trabalho com “coisas”, como processos materiais ou objetos físicos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 concretos. É relativamente fácil trabalhar com coisas e com números porque eles são estáticos e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inertes, não contestam nem resistem à ação do administrador.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2">
            <a:extLst>
              <a:ext uri="{FF2B5EF4-FFF2-40B4-BE49-F238E27FC236}">
                <a16:creationId xmlns:a16="http://schemas.microsoft.com/office/drawing/2014/main" xmlns="" id="{013AAF3F-01FF-738D-B017-389A86D58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A887161-7BB2-4340-900E-F05258F2C1C8}" type="slidenum">
              <a:rPr lang="pt-PT" altLang="pt-PT" smtClean="0">
                <a:solidFill>
                  <a:schemeClr val="accent2"/>
                </a:solidFill>
              </a:rPr>
              <a:pPr/>
              <a:t>24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ABBC4BD-4351-B450-49E8-D5C6429BE55F}"/>
              </a:ext>
            </a:extLst>
          </p:cNvPr>
          <p:cNvSpPr txBox="1"/>
          <p:nvPr/>
        </p:nvSpPr>
        <p:spPr>
          <a:xfrm>
            <a:off x="457200" y="904875"/>
            <a:ext cx="11401425" cy="3267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humanas</a:t>
            </a:r>
          </a:p>
          <a:p>
            <a:pPr algn="just">
              <a:lnSpc>
                <a:spcPct val="150000"/>
              </a:lnSpc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Estão relacionadas ao trabalho com pessoas e referem-se à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facilidade de relacionamento interpessoal e grupal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Envolvem a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de comunicar, motivar, coordenar, liderar e resolver conflitos pessoais ou grupais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O desenvolvimento da cooperação dentro da equipe, o encorajamento da participação, sem medos ou receios, e o envolvimento das pessoas são aspectos típicos de habilidades humanas –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trabalhar com pessoas e por meio das pessoas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2">
            <a:extLst>
              <a:ext uri="{FF2B5EF4-FFF2-40B4-BE49-F238E27FC236}">
                <a16:creationId xmlns:a16="http://schemas.microsoft.com/office/drawing/2014/main" xmlns="" id="{390399FF-B1E2-F6CC-1F55-36C09BDC8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0ABF24B-4C3B-406F-A14A-5095AF1AF55B}" type="slidenum">
              <a:rPr lang="pt-PT" altLang="pt-PT" smtClean="0">
                <a:solidFill>
                  <a:schemeClr val="accent2"/>
                </a:solidFill>
              </a:rPr>
              <a:pPr/>
              <a:t>25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F1C115-02D2-122B-8570-01AB2974CCF0}"/>
              </a:ext>
            </a:extLst>
          </p:cNvPr>
          <p:cNvSpPr txBox="1"/>
          <p:nvPr/>
        </p:nvSpPr>
        <p:spPr>
          <a:xfrm>
            <a:off x="395288" y="536575"/>
            <a:ext cx="11401425" cy="5722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Habilidades conceituais</a:t>
            </a:r>
          </a:p>
          <a:p>
            <a:pPr>
              <a:defRPr/>
            </a:pPr>
            <a:endParaRPr 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Envolvem a visão da organização ou da unidade organizacional como um todo, a facilidade em trabalhar com ideias e conceitos, teorias e abstrações.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Um administrador com habilidades conceituais está apto a compreender as várias funções da organização, complementá-las entre si, entender como a organização se relaciona com seu ambiente e como as mudanças em uma parte da organização afetam o restante dela. As </a:t>
            </a: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 conceituais estão relacionadas com o pensar, o raciocinar, o diagnóstico das situações e a formulação de alternativas de solução para os problemas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Representam as capacidades cognitivas mais sofisticadas do administrador e que lhe permitem planejar o futuro, interpretar a missão, desenvolver a visão e perceber oportunidades onde ninguém enxerga nada. À medida que um administrador faz carreira e sobe na organização, ele precisa, cada vez mais, desenvolver as suas habilidades conceituais para não limitar a sua empregabilidade (capacidade de conquistar e manter um emprego, pois conquistá-lo pode até ser fácil; o mais difícil é mantê-lo a longo prazo).</a:t>
            </a: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Slide Number Placeholder 2">
            <a:extLst>
              <a:ext uri="{FF2B5EF4-FFF2-40B4-BE49-F238E27FC236}">
                <a16:creationId xmlns:a16="http://schemas.microsoft.com/office/drawing/2014/main" xmlns="" id="{1FEDA28B-FBA5-543F-F60D-0987BC7C2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FD5B163-C404-4306-96CE-6363CACF80ED}" type="slidenum">
              <a:rPr lang="pt-PT" altLang="pt-PT" smtClean="0">
                <a:solidFill>
                  <a:schemeClr val="accent2"/>
                </a:solidFill>
              </a:rPr>
              <a:pPr/>
              <a:t>26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94212" name="Picture 4" descr="Diagram&#10;&#10;Description automatically generated">
            <a:extLst>
              <a:ext uri="{FF2B5EF4-FFF2-40B4-BE49-F238E27FC236}">
                <a16:creationId xmlns:a16="http://schemas.microsoft.com/office/drawing/2014/main" xmlns="" id="{CDC79F21-2F94-0C49-E2C4-768ED106C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3" y="1522413"/>
            <a:ext cx="613410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TextBox 5">
            <a:extLst>
              <a:ext uri="{FF2B5EF4-FFF2-40B4-BE49-F238E27FC236}">
                <a16:creationId xmlns:a16="http://schemas.microsoft.com/office/drawing/2014/main" xmlns="" id="{27B8F67D-A3EF-E319-B81B-29AA22C0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1509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compreender a complexidade da organização como um todo e ajustamento do comportamento de suas partes.</a:t>
            </a:r>
          </a:p>
        </p:txBody>
      </p:sp>
      <p:sp>
        <p:nvSpPr>
          <p:cNvPr id="94214" name="TextBox 6">
            <a:extLst>
              <a:ext uri="{FF2B5EF4-FFF2-40B4-BE49-F238E27FC236}">
                <a16:creationId xmlns:a16="http://schemas.microsoft.com/office/drawing/2014/main" xmlns="" id="{DCDB0F9C-A334-5F81-9930-7483B7BD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2652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e facilidade para lidar com pessoas, comunicar e compreender as suas atitudes e motivações e liderar equipas de trabalho.</a:t>
            </a:r>
          </a:p>
        </p:txBody>
      </p:sp>
      <p:sp>
        <p:nvSpPr>
          <p:cNvPr id="94215" name="TextBox 7">
            <a:extLst>
              <a:ext uri="{FF2B5EF4-FFF2-40B4-BE49-F238E27FC236}">
                <a16:creationId xmlns:a16="http://schemas.microsoft.com/office/drawing/2014/main" xmlns="" id="{0742BC37-5CC4-E93F-B294-B3E646AD4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3797300"/>
            <a:ext cx="3760787" cy="830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utilizar conhecimentos, métodos, técnicas e equipamentos para o desempenho de tarefas especificas.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E7EAE0E5-6863-3CEE-C719-1BB51B994C73}"/>
              </a:ext>
            </a:extLst>
          </p:cNvPr>
          <p:cNvCxnSpPr/>
          <p:nvPr/>
        </p:nvCxnSpPr>
        <p:spPr>
          <a:xfrm>
            <a:off x="4684713" y="1522413"/>
            <a:ext cx="0" cy="39687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217" name="TextBox 10">
            <a:extLst>
              <a:ext uri="{FF2B5EF4-FFF2-40B4-BE49-F238E27FC236}">
                <a16:creationId xmlns:a16="http://schemas.microsoft.com/office/drawing/2014/main" xmlns="" id="{BBCB99A0-8595-D144-CB54-4C494085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723900"/>
            <a:ext cx="603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As três habilidades do gestor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>
            <a:extLst>
              <a:ext uri="{FF2B5EF4-FFF2-40B4-BE49-F238E27FC236}">
                <a16:creationId xmlns:a16="http://schemas.microsoft.com/office/drawing/2014/main" xmlns="" id="{124E591C-80F4-0F18-AFA4-772EA77DE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D462A49-ED88-4133-867B-9B3D112E5CF1}" type="slidenum">
              <a:rPr lang="pt-PT" altLang="pt-PT" smtClean="0">
                <a:solidFill>
                  <a:schemeClr val="accent2"/>
                </a:solidFill>
              </a:rPr>
              <a:pPr/>
              <a:t>3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345A3BE1-618A-952D-7ACA-1DDD00AB967A}"/>
              </a:ext>
            </a:extLst>
          </p:cNvPr>
          <p:cNvGraphicFramePr/>
          <p:nvPr/>
        </p:nvGraphicFramePr>
        <p:xfrm>
          <a:off x="203200" y="75196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464D1FE-5520-5DA6-9435-6ED0255E0993}"/>
              </a:ext>
            </a:extLst>
          </p:cNvPr>
          <p:cNvSpPr txBox="1"/>
          <p:nvPr/>
        </p:nvSpPr>
        <p:spPr>
          <a:xfrm>
            <a:off x="7924800" y="1487488"/>
            <a:ext cx="32813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212529"/>
                </a:solidFill>
                <a:latin typeface="+mj-lt"/>
              </a:rPr>
              <a:t>acto de administrar, de gerenciar</a:t>
            </a:r>
            <a:endParaRPr lang="pt-PT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CF857E7-4291-818F-D940-3E94A0184312}"/>
              </a:ext>
            </a:extLst>
          </p:cNvPr>
          <p:cNvSpPr txBox="1"/>
          <p:nvPr/>
        </p:nvSpPr>
        <p:spPr>
          <a:xfrm>
            <a:off x="7924800" y="5057775"/>
            <a:ext cx="32813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444444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fazer ou empreender algo</a:t>
            </a:r>
            <a:endParaRPr lang="pt-PT" dirty="0">
              <a:latin typeface="+mj-lt"/>
            </a:endParaRPr>
          </a:p>
        </p:txBody>
      </p:sp>
      <p:sp>
        <p:nvSpPr>
          <p:cNvPr id="23560" name="TextBox 1">
            <a:extLst>
              <a:ext uri="{FF2B5EF4-FFF2-40B4-BE49-F238E27FC236}">
                <a16:creationId xmlns:a16="http://schemas.microsoft.com/office/drawing/2014/main" xmlns="" id="{7B342C39-4668-76B1-A284-195B2A96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8" y="762000"/>
            <a:ext cx="295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Etimologia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>
            <a:extLst>
              <a:ext uri="{FF2B5EF4-FFF2-40B4-BE49-F238E27FC236}">
                <a16:creationId xmlns:a16="http://schemas.microsoft.com/office/drawing/2014/main" xmlns="" id="{F59AC946-B19B-51EC-DE99-010599DDE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42CB87D-3099-4BBD-BCE2-817505B1DF9A}" type="slidenum">
              <a:rPr lang="pt-PT" altLang="pt-PT" smtClean="0">
                <a:solidFill>
                  <a:schemeClr val="accent2"/>
                </a:solidFill>
              </a:rPr>
              <a:pPr/>
              <a:t>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79F66B7-9A71-2EED-5303-E6930BEE1D4E}"/>
              </a:ext>
            </a:extLst>
          </p:cNvPr>
          <p:cNvSpPr txBox="1"/>
          <p:nvPr/>
        </p:nvSpPr>
        <p:spPr>
          <a:xfrm>
            <a:off x="504825" y="2220913"/>
            <a:ext cx="11253788" cy="1814512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dirty="0">
                <a:solidFill>
                  <a:srgbClr val="000000"/>
                </a:solidFill>
                <a:latin typeface="ff4"/>
              </a:rPr>
              <a:t>Gestão</a:t>
            </a:r>
            <a:r>
              <a:rPr lang="pt-PT" sz="2800" dirty="0">
                <a:solidFill>
                  <a:srgbClr val="000000"/>
                </a:solidFill>
                <a:latin typeface="ff4"/>
              </a:rPr>
              <a:t> pode ser definida como “o processo de alcançar as metas e os objectivos organizacionais, de modo  eficiente e eficaz, através do planeamento, organização, direção e controlo dos recursos humanos, </a:t>
            </a:r>
          </a:p>
          <a:p>
            <a:pPr algn="ctr">
              <a:defRPr/>
            </a:pPr>
            <a:r>
              <a:rPr lang="pt-PT" sz="2800" dirty="0">
                <a:solidFill>
                  <a:srgbClr val="000000"/>
                </a:solidFill>
                <a:latin typeface="ff4"/>
              </a:rPr>
              <a:t>materiais, financeiros 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e ‘informacionais’” (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Bovée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et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al, 1993)</a:t>
            </a:r>
            <a:endParaRPr lang="pt-PT" sz="2800" dirty="0">
              <a:solidFill>
                <a:srgbClr val="000000"/>
              </a:solidFill>
              <a:latin typeface="ff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6B95073-7467-B7DD-5FC7-5065B3F5898E}"/>
              </a:ext>
            </a:extLst>
          </p:cNvPr>
          <p:cNvSpPr txBox="1"/>
          <p:nvPr/>
        </p:nvSpPr>
        <p:spPr>
          <a:xfrm>
            <a:off x="427038" y="1042988"/>
            <a:ext cx="11331575" cy="80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 que é a Gestão de uma Organização?</a:t>
            </a:r>
          </a:p>
          <a:p>
            <a:pPr algn="ctr">
              <a:defRPr/>
            </a:pPr>
            <a:endParaRPr lang="pt-PT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9A79DE5E-5CAD-0C31-6BE5-0DBD69E23A14}"/>
              </a:ext>
            </a:extLst>
          </p:cNvPr>
          <p:cNvGraphicFramePr/>
          <p:nvPr/>
        </p:nvGraphicFramePr>
        <p:xfrm>
          <a:off x="465825" y="3931920"/>
          <a:ext cx="11293415" cy="338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4" name="TextBox 1">
            <a:extLst>
              <a:ext uri="{FF2B5EF4-FFF2-40B4-BE49-F238E27FC236}">
                <a16:creationId xmlns:a16="http://schemas.microsoft.com/office/drawing/2014/main" xmlns="" id="{F654FB5B-F721-6BC9-06D2-28F0CE702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4787900"/>
            <a:ext cx="2139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200"/>
              <a:t>Mapa mental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>
            <a:extLst>
              <a:ext uri="{FF2B5EF4-FFF2-40B4-BE49-F238E27FC236}">
                <a16:creationId xmlns:a16="http://schemas.microsoft.com/office/drawing/2014/main" xmlns="" id="{A7CC94C2-F5CF-291C-A435-36E469BEC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1B138DC-E751-4D35-84B7-1A39DC2F9016}" type="slidenum">
              <a:rPr lang="pt-PT" altLang="pt-PT" smtClean="0">
                <a:solidFill>
                  <a:schemeClr val="accent2"/>
                </a:solidFill>
              </a:rPr>
              <a:pPr/>
              <a:t>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xmlns="" id="{104296E0-8BE2-32DC-1B69-8A7045624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784225"/>
            <a:ext cx="1121886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Basicamente, a tarefa da gestão é interpretar os </a:t>
            </a:r>
            <a:r>
              <a:rPr lang="pt-PT" altLang="pt-PT" sz="3000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propostos e transformá-los em ação  organizacional, através do planeamento, organização, direção e controlo de todos os esforços  realizados em todas as áreas e em todos os níveis da organização, a fim de atingir esses mesmos  </a:t>
            </a:r>
            <a:r>
              <a:rPr lang="pt-PT" altLang="pt-PT" sz="3000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(Teixeira, 2013, p. 6).</a:t>
            </a:r>
          </a:p>
          <a:p>
            <a:endParaRPr lang="pt-PT" altLang="pt-PT" dirty="0"/>
          </a:p>
        </p:txBody>
      </p:sp>
      <p:pic>
        <p:nvPicPr>
          <p:cNvPr id="25606" name="Picture 9" descr="Diagram&#10;&#10;Description automatically generated">
            <a:extLst>
              <a:ext uri="{FF2B5EF4-FFF2-40B4-BE49-F238E27FC236}">
                <a16:creationId xmlns:a16="http://schemas.microsoft.com/office/drawing/2014/main" xmlns="" id="{C0CBA94E-B3B6-682E-9EBB-2B8B536FB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3222625"/>
            <a:ext cx="10507662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>
            <a:extLst>
              <a:ext uri="{FF2B5EF4-FFF2-40B4-BE49-F238E27FC236}">
                <a16:creationId xmlns:a16="http://schemas.microsoft.com/office/drawing/2014/main" xmlns="" id="{00CF12C0-9021-4DC2-A55F-E1DD0BA7F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CB8403D-3952-4305-B349-9C0C40B006AD}" type="slidenum">
              <a:rPr lang="pt-PT" altLang="pt-PT" smtClean="0">
                <a:solidFill>
                  <a:schemeClr val="accent2"/>
                </a:solidFill>
              </a:rPr>
              <a:pPr/>
              <a:t>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6628" name="TextBox 6">
            <a:extLst>
              <a:ext uri="{FF2B5EF4-FFF2-40B4-BE49-F238E27FC236}">
                <a16:creationId xmlns:a16="http://schemas.microsoft.com/office/drawing/2014/main" xmlns="" id="{583477A9-4813-684B-E853-63F990A46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74688"/>
            <a:ext cx="1135062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Na literatura, o conceito já foi definido de várias formas, como mostram as seguintes definições de diversos autores:</a:t>
            </a: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trabalhar com recursos humanos, financeiros e físicos para atingir os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 organizacionais ao executar as funções de planeamento, organização, liderança e controle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Leon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Megginson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Donald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Mosley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Paul H.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Pietri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Jr.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Administração: Conceitos e Aplicações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uma arte de saber o que fazer e quando fazer e ver que aquilo foi feito da melhor e mais barata forma possível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Frederick W. Taylor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Princípios de Administração Científica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Gerir é prever e planejar, organizar, comandar, coordenar e controlar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Henri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Fayol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citado em 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Management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And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Leadership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For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Nurse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Administrators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”, de Linda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Roussel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Russell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Swansburg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Sumarizando tudo isso, podemos definir, então, que </a:t>
            </a: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gestão envolve monitoramento, acompanhamento e orientação para que a empresa chegue do ponto “A” ao ponto “B” da melhor, mais eficiente e mais eficaz forma possível.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Propósito da Gestão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Lato" panose="020F0502020204030203" pitchFamily="34" charset="0"/>
              </a:rPr>
              <a:t>A Gestão tem como propósito principal alcançar os </a:t>
            </a:r>
            <a:r>
              <a:rPr lang="pt-PT" altLang="pt-PT" sz="2400" dirty="0" err="1">
                <a:latin typeface="Lato" panose="020F0502020204030203" pitchFamily="34" charset="0"/>
              </a:rPr>
              <a:t>objectivos</a:t>
            </a:r>
            <a:r>
              <a:rPr lang="pt-PT" altLang="pt-PT" sz="2400" dirty="0">
                <a:latin typeface="Lato" panose="020F0502020204030203" pitchFamily="34" charset="0"/>
              </a:rPr>
              <a:t> da organização por meio da utilização eficiente e eficaz dos recursos disponíveis. Para isso, a gestão busca planejar, organizar, liderar e controlar as atividades da empresa, visando atingir metas e maximizar os resultados.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</a:t>
            </a: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Em seguida são apresentados alguns dos </a:t>
            </a:r>
            <a:r>
              <a:rPr lang="pt-PT" alt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da gestão, que podem variar de acordo com a natureza e </a:t>
            </a:r>
            <a:r>
              <a:rPr lang="pt-BR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missão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particulares de cada organização:</a:t>
            </a:r>
            <a:endParaRPr lang="pt-PT" altLang="pt-PT" sz="2400" b="1" u="sng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Maximização dos lucros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maximizar os lucros da empresa por meio da utilização eficiente dos recursos disponíveis e do aumento da produtividade.</a:t>
            </a:r>
          </a:p>
          <a:p>
            <a:pPr marL="457200" indent="-457200" algn="just">
              <a:buFont typeface="+mj-lt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Satisfação dos clientes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atender às expectativas dos clientes, oferecendo produtos e serviços de qualidade e atendimento eficiente.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e inovação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em pesquisa e desenvolvimento, visando à criação de novos produtos e serviços e à melhoria contínua dos processos.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3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9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 (</a:t>
            </a:r>
            <a:r>
              <a:rPr lang="pt-BR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Continuação)</a:t>
            </a:r>
            <a:endParaRPr lang="pt-PT" altLang="pt-PT" sz="24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dos colaboradores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no desenvolvimento dos colaboradores, oferecendo treinamento e capacitação, para que possam desempenhar suas funções de forma mais eficiente e eficaz.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Responsabilidade social e ambiental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atuar de forma responsável, contribuindo para o desenvolvimento sustentável da sociedade e do meio ambiente.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r>
              <a:rPr lang="pt-BR" altLang="pt-PT" sz="2400" dirty="0">
                <a:solidFill>
                  <a:srgbClr val="00B0F0"/>
                </a:solidFill>
                <a:latin typeface="Lato" panose="020F0502020204030203" pitchFamily="34" charset="0"/>
              </a:rPr>
              <a:t>Obs: Estes objectivos não ocorrem uniformemente em todas as organizações.</a:t>
            </a:r>
            <a:endParaRPr lang="pt-PT" altLang="pt-PT" sz="2400" dirty="0">
              <a:solidFill>
                <a:srgbClr val="00B0F0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50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latório Anual DRH-2015 [Modo de Compatibilidade]" id="{F679685E-8288-4EC1-9DEE-49AEC80C605A}" vid="{E8A57365-B352-448D-AF1D-B7943472358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Relatório Anual DRH-2015</Template>
  <TotalTime>28248</TotalTime>
  <Words>2270</Words>
  <Application>Microsoft Office PowerPoint</Application>
  <PresentationFormat>Widescreen</PresentationFormat>
  <Paragraphs>203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ff4</vt:lpstr>
      <vt:lpstr>ffa</vt:lpstr>
      <vt:lpstr>Gill Sans MT</vt:lpstr>
      <vt:lpstr>Lapidary333BT-Roman</vt:lpstr>
      <vt:lpstr>Lato</vt:lpstr>
      <vt:lpstr>open_sansregular</vt:lpstr>
      <vt:lpstr>Times New Roman</vt:lpstr>
      <vt:lpstr>Wingdings</vt:lpstr>
      <vt:lpstr>Wingdings 2</vt:lpstr>
      <vt:lpstr>Dividendo</vt:lpstr>
      <vt:lpstr>   LEE41- GEP – AULAS 5 e 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anual rh</dc:title>
  <dc:creator>Asula Manjichi;amanjichi@terminais.co.mz</dc:creator>
  <cp:lastModifiedBy>JUMA</cp:lastModifiedBy>
  <cp:revision>225</cp:revision>
  <cp:lastPrinted>2017-05-30T06:18:09Z</cp:lastPrinted>
  <dcterms:created xsi:type="dcterms:W3CDTF">2016-03-18T17:22:21Z</dcterms:created>
  <dcterms:modified xsi:type="dcterms:W3CDTF">2024-08-01T08:21:01Z</dcterms:modified>
  <cp:contentStatus/>
</cp:coreProperties>
</file>